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4074" r:id="rId2"/>
  </p:sldMasterIdLst>
  <p:notesMasterIdLst>
    <p:notesMasterId r:id="rId17"/>
  </p:notesMasterIdLst>
  <p:handoutMasterIdLst>
    <p:handoutMasterId r:id="rId18"/>
  </p:handoutMasterIdLst>
  <p:sldIdLst>
    <p:sldId id="286" r:id="rId3"/>
    <p:sldId id="442" r:id="rId4"/>
    <p:sldId id="443" r:id="rId5"/>
    <p:sldId id="440" r:id="rId6"/>
    <p:sldId id="451" r:id="rId7"/>
    <p:sldId id="318" r:id="rId8"/>
    <p:sldId id="450" r:id="rId9"/>
    <p:sldId id="441" r:id="rId10"/>
    <p:sldId id="452" r:id="rId11"/>
    <p:sldId id="444" r:id="rId12"/>
    <p:sldId id="449" r:id="rId13"/>
    <p:sldId id="445" r:id="rId14"/>
    <p:sldId id="446" r:id="rId15"/>
    <p:sldId id="44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pitchFamily="18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lexandr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CEE4"/>
    <a:srgbClr val="000099"/>
    <a:srgbClr val="9A7A85"/>
    <a:srgbClr val="D2A000"/>
    <a:srgbClr val="FEC2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74" autoAdjust="0"/>
    <p:restoredTop sz="85117" autoAdjust="0"/>
  </p:normalViewPr>
  <p:slideViewPr>
    <p:cSldViewPr>
      <p:cViewPr varScale="1">
        <p:scale>
          <a:sx n="91" d="100"/>
          <a:sy n="91" d="100"/>
        </p:scale>
        <p:origin x="-135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-1488" y="-67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21.png"/><Relationship Id="rId1" Type="http://schemas.openxmlformats.org/officeDocument/2006/relationships/image" Target="../media/image1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57EF23-4E32-407F-8EEF-098BCB765AB0}" type="doc">
      <dgm:prSet loTypeId="urn:microsoft.com/office/officeart/2005/8/layout/pList2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FA95B6-46B1-4E91-BBDF-9A12FE3F7BDE}">
      <dgm:prSet phldrT="[Текст]" custT="1"/>
      <dgm:spPr/>
      <dgm:t>
        <a:bodyPr/>
        <a:lstStyle/>
        <a:p>
          <a:r>
            <a:rPr lang="ru-RU" sz="1050" b="1" dirty="0" smtClean="0">
              <a:latin typeface="Georgia" pitchFamily="18" charset="0"/>
            </a:rPr>
            <a:t>Разработка методических, учебно-методических пособий, рекомендаций; подготовка материалов для публикации  в сборник и др.</a:t>
          </a:r>
          <a:endParaRPr lang="ru-RU" sz="1050" b="1" i="1" dirty="0" smtClean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  <a:p>
          <a:r>
            <a:rPr lang="ru-RU" sz="11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</a:t>
          </a:r>
        </a:p>
        <a:p>
          <a:r>
            <a:rPr lang="ru-RU" sz="11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Методическое пособие  по изучению географии Подмосковья</a:t>
          </a:r>
          <a:endParaRPr lang="ru-RU" sz="1100" dirty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</dgm:t>
    </dgm:pt>
    <dgm:pt modelId="{EDA377EF-0D7A-4453-BD8F-BEDC98CC5EE7}" type="parTrans" cxnId="{32110B20-7B09-4B45-B1CE-B57C9C7C6630}">
      <dgm:prSet/>
      <dgm:spPr/>
      <dgm:t>
        <a:bodyPr/>
        <a:lstStyle/>
        <a:p>
          <a:endParaRPr lang="ru-RU"/>
        </a:p>
      </dgm:t>
    </dgm:pt>
    <dgm:pt modelId="{A2F7C425-7305-4367-B7EA-BCADCF24B85B}" type="sibTrans" cxnId="{32110B20-7B09-4B45-B1CE-B57C9C7C6630}">
      <dgm:prSet/>
      <dgm:spPr/>
      <dgm:t>
        <a:bodyPr/>
        <a:lstStyle/>
        <a:p>
          <a:endParaRPr lang="ru-RU"/>
        </a:p>
      </dgm:t>
    </dgm:pt>
    <dgm:pt modelId="{CB28C2FE-8682-46ED-A8B8-E6A3826BBD15}">
      <dgm:prSet phldrT="[Текст]" custT="1"/>
      <dgm:spPr/>
      <dgm:t>
        <a:bodyPr/>
        <a:lstStyle/>
        <a:p>
          <a:r>
            <a:rPr lang="ru-RU" sz="1400" b="1" dirty="0" smtClean="0">
              <a:latin typeface="Georgia" pitchFamily="18" charset="0"/>
            </a:rPr>
            <a:t>Разработка олимпиадных  заданий</a:t>
          </a:r>
          <a:endParaRPr lang="ru-RU" sz="1200" b="1" dirty="0" smtClean="0">
            <a:latin typeface="Georgia" pitchFamily="18" charset="0"/>
          </a:endParaRPr>
        </a:p>
        <a:p>
          <a:r>
            <a:rPr lang="ru-RU" sz="11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</a:t>
          </a:r>
          <a:r>
            <a:rPr lang="ru-RU" sz="1100" b="1" dirty="0" smtClean="0">
              <a:latin typeface="Georgia" pitchFamily="18" charset="0"/>
            </a:rPr>
            <a:t> </a:t>
          </a:r>
        </a:p>
        <a:p>
          <a:r>
            <a:rPr lang="ru-RU" sz="11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для регионального этапа Всероссийской олимпиады школьников </a:t>
          </a:r>
          <a:endParaRPr lang="ru-RU" sz="1100" b="1" dirty="0" smtClean="0">
            <a:latin typeface="Georgia" pitchFamily="18" charset="0"/>
          </a:endParaRPr>
        </a:p>
        <a:p>
          <a:endParaRPr lang="ru-RU" sz="1400" dirty="0"/>
        </a:p>
      </dgm:t>
    </dgm:pt>
    <dgm:pt modelId="{470EA5F9-6A9A-45A5-BDD8-F6F608078C2A}" type="parTrans" cxnId="{5D8F0ECA-C33E-497A-AC7E-B74ACE69274C}">
      <dgm:prSet/>
      <dgm:spPr/>
      <dgm:t>
        <a:bodyPr/>
        <a:lstStyle/>
        <a:p>
          <a:endParaRPr lang="ru-RU"/>
        </a:p>
      </dgm:t>
    </dgm:pt>
    <dgm:pt modelId="{7DC39ED7-0F66-4A39-8C8B-0F2E1BD9968E}" type="sibTrans" cxnId="{5D8F0ECA-C33E-497A-AC7E-B74ACE69274C}">
      <dgm:prSet/>
      <dgm:spPr/>
      <dgm:t>
        <a:bodyPr/>
        <a:lstStyle/>
        <a:p>
          <a:endParaRPr lang="ru-RU"/>
        </a:p>
      </dgm:t>
    </dgm:pt>
    <dgm:pt modelId="{DA757C38-BA9B-4BB2-9EA3-A215F8A0BA76}">
      <dgm:prSet phldrT="[Текст]" custT="1"/>
      <dgm:spPr/>
      <dgm:t>
        <a:bodyPr/>
        <a:lstStyle/>
        <a:p>
          <a:r>
            <a:rPr lang="ru-RU" sz="1100" b="1" dirty="0" smtClean="0">
              <a:latin typeface="Georgia" pitchFamily="18" charset="0"/>
            </a:rPr>
            <a:t>Разработка программ повышения квалификации педагогических работников</a:t>
          </a:r>
        </a:p>
        <a:p>
          <a:r>
            <a:rPr lang="ru-RU" sz="11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 </a:t>
          </a:r>
        </a:p>
        <a:p>
          <a:r>
            <a:rPr lang="ru-RU" sz="1100" b="1" i="1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программа повышения квалификации «Научный подход в обучении географии»</a:t>
          </a:r>
          <a:endParaRPr lang="ru-RU" sz="1100" b="1" i="1" dirty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</dgm:t>
    </dgm:pt>
    <dgm:pt modelId="{8E99120F-06F2-4BE5-ABC1-91E7526FAC52}" type="parTrans" cxnId="{3E57F31E-E143-4B20-9ABD-3BBC2E1F7239}">
      <dgm:prSet/>
      <dgm:spPr/>
      <dgm:t>
        <a:bodyPr/>
        <a:lstStyle/>
        <a:p>
          <a:endParaRPr lang="ru-RU"/>
        </a:p>
      </dgm:t>
    </dgm:pt>
    <dgm:pt modelId="{32A6A674-1AC3-4808-BBE0-7D8907790566}" type="sibTrans" cxnId="{3E57F31E-E143-4B20-9ABD-3BBC2E1F7239}">
      <dgm:prSet/>
      <dgm:spPr/>
      <dgm:t>
        <a:bodyPr/>
        <a:lstStyle/>
        <a:p>
          <a:endParaRPr lang="ru-RU"/>
        </a:p>
      </dgm:t>
    </dgm:pt>
    <dgm:pt modelId="{163DFA4E-7332-403A-8D2E-158534E981CF}" type="pres">
      <dgm:prSet presAssocID="{FC57EF23-4E32-407F-8EEF-098BCB765AB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B0238BD-C9DA-493A-8C6C-3990D8F4EF79}" type="pres">
      <dgm:prSet presAssocID="{FC57EF23-4E32-407F-8EEF-098BCB765AB0}" presName="bkgdShp" presStyleLbl="alignAccFollowNode1" presStyleIdx="0" presStyleCnt="1" custScaleY="93850" custLinFactNeighborX="862" custLinFactNeighborY="-3146"/>
      <dgm:spPr/>
      <dgm:t>
        <a:bodyPr/>
        <a:lstStyle/>
        <a:p>
          <a:endParaRPr lang="ru-RU"/>
        </a:p>
      </dgm:t>
    </dgm:pt>
    <dgm:pt modelId="{B000DF21-1365-4807-AC16-BF9BA1B3FED7}" type="pres">
      <dgm:prSet presAssocID="{FC57EF23-4E32-407F-8EEF-098BCB765AB0}" presName="linComp" presStyleCnt="0"/>
      <dgm:spPr/>
    </dgm:pt>
    <dgm:pt modelId="{E3635BB9-2E91-46C2-B079-5D1F8A15B52B}" type="pres">
      <dgm:prSet presAssocID="{5AFA95B6-46B1-4E91-BBDF-9A12FE3F7BDE}" presName="compNode" presStyleCnt="0"/>
      <dgm:spPr/>
    </dgm:pt>
    <dgm:pt modelId="{7733C16F-1E43-4489-99F7-5B750309C125}" type="pres">
      <dgm:prSet presAssocID="{5AFA95B6-46B1-4E91-BBDF-9A12FE3F7BDE}" presName="node" presStyleLbl="node1" presStyleIdx="0" presStyleCnt="3" custScaleX="95481" custScaleY="78871" custLinFactNeighborX="-855" custLinFactNeighborY="-21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541200-7C61-41C5-A58B-704937E477BB}" type="pres">
      <dgm:prSet presAssocID="{5AFA95B6-46B1-4E91-BBDF-9A12FE3F7BDE}" presName="invisiNode" presStyleLbl="node1" presStyleIdx="0" presStyleCnt="3"/>
      <dgm:spPr/>
    </dgm:pt>
    <dgm:pt modelId="{84A90AC9-67AF-412A-8FA7-80727AA58381}" type="pres">
      <dgm:prSet presAssocID="{5AFA95B6-46B1-4E91-BBDF-9A12FE3F7BDE}" presName="imagNode" presStyleLbl="fgImgPlace1" presStyleIdx="0" presStyleCnt="3" custScaleX="86738" custScaleY="104032" custLinFactNeighborX="-2359" custLinFactNeighborY="-18553"/>
      <dgm:spPr>
        <a:blipFill rotWithShape="0">
          <a:blip xmlns:r="http://schemas.openxmlformats.org/officeDocument/2006/relationships" r:embed="rId1"/>
          <a:stretch>
            <a:fillRect/>
          </a:stretch>
        </a:blipFill>
        <a:effectLst>
          <a:outerShdw blurRad="50800" dist="38100" dir="5400000" algn="t" rotWithShape="0">
            <a:prstClr val="black">
              <a:alpha val="40000"/>
            </a:prstClr>
          </a:outerShdw>
        </a:effectLst>
      </dgm:spPr>
      <dgm:t>
        <a:bodyPr/>
        <a:lstStyle/>
        <a:p>
          <a:endParaRPr lang="ru-RU"/>
        </a:p>
      </dgm:t>
    </dgm:pt>
    <dgm:pt modelId="{102C3B42-4E18-4B40-A8A9-0BDB417F5CBA}" type="pres">
      <dgm:prSet presAssocID="{A2F7C425-7305-4367-B7EA-BCADCF24B85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4052439-3CB2-42C7-80D2-3B01F5ABCD66}" type="pres">
      <dgm:prSet presAssocID="{CB28C2FE-8682-46ED-A8B8-E6A3826BBD15}" presName="compNode" presStyleCnt="0"/>
      <dgm:spPr/>
    </dgm:pt>
    <dgm:pt modelId="{21ED60C9-17FC-4396-9404-824540EC8050}" type="pres">
      <dgm:prSet presAssocID="{CB28C2FE-8682-46ED-A8B8-E6A3826BBD15}" presName="node" presStyleLbl="node1" presStyleIdx="1" presStyleCnt="3" custScaleX="92895" custScaleY="73886" custLinFactNeighborX="-1491" custLinFactNeighborY="-19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DCBF1F-FBC6-4E70-807A-B33A6F407EB2}" type="pres">
      <dgm:prSet presAssocID="{CB28C2FE-8682-46ED-A8B8-E6A3826BBD15}" presName="invisiNode" presStyleLbl="node1" presStyleIdx="1" presStyleCnt="3"/>
      <dgm:spPr/>
    </dgm:pt>
    <dgm:pt modelId="{42F810A1-78B6-4346-893F-0F6F84411F37}" type="pres">
      <dgm:prSet presAssocID="{CB28C2FE-8682-46ED-A8B8-E6A3826BBD15}" presName="imagNode" presStyleLbl="fgImgPlace1" presStyleIdx="1" presStyleCnt="3" custScaleX="41084" custScaleY="93408" custLinFactNeighborX="19029" custLinFactNeighborY="-3514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/>
        </a:p>
      </dgm:t>
    </dgm:pt>
    <dgm:pt modelId="{61C47E77-7513-4036-AC96-CA72C6E99305}" type="pres">
      <dgm:prSet presAssocID="{7DC39ED7-0F66-4A39-8C8B-0F2E1BD9968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57F517B-8DC3-4648-B317-2B7EDDFFD216}" type="pres">
      <dgm:prSet presAssocID="{DA757C38-BA9B-4BB2-9EA3-A215F8A0BA76}" presName="compNode" presStyleCnt="0"/>
      <dgm:spPr/>
    </dgm:pt>
    <dgm:pt modelId="{4BA749F6-2F71-468F-997B-A29B7A20ABE1}" type="pres">
      <dgm:prSet presAssocID="{DA757C38-BA9B-4BB2-9EA3-A215F8A0BA76}" presName="node" presStyleLbl="node1" presStyleIdx="2" presStyleCnt="3" custScaleX="96623" custScaleY="78106" custLinFactNeighborX="2835" custLinFactNeighborY="-190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63D9FC-DCC3-40E3-9A6B-F9D7B8A408F6}" type="pres">
      <dgm:prSet presAssocID="{DA757C38-BA9B-4BB2-9EA3-A215F8A0BA76}" presName="invisiNode" presStyleLbl="node1" presStyleIdx="2" presStyleCnt="3"/>
      <dgm:spPr/>
    </dgm:pt>
    <dgm:pt modelId="{E8A42566-E7DC-4661-BE21-7EB704025EA4}" type="pres">
      <dgm:prSet presAssocID="{DA757C38-BA9B-4BB2-9EA3-A215F8A0BA76}" presName="imagNode" presStyleLbl="fgImgPlace1" presStyleIdx="2" presStyleCnt="3" custScaleX="43918" custScaleY="104147" custLinFactX="-29897" custLinFactNeighborX="-100000" custLinFactNeighborY="-11428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ru-RU"/>
        </a:p>
      </dgm:t>
    </dgm:pt>
  </dgm:ptLst>
  <dgm:cxnLst>
    <dgm:cxn modelId="{885B6CF6-1A26-4F32-82B2-B286AF3850B7}" type="presOf" srcId="{5AFA95B6-46B1-4E91-BBDF-9A12FE3F7BDE}" destId="{7733C16F-1E43-4489-99F7-5B750309C125}" srcOrd="0" destOrd="0" presId="urn:microsoft.com/office/officeart/2005/8/layout/pList2#2"/>
    <dgm:cxn modelId="{32110B20-7B09-4B45-B1CE-B57C9C7C6630}" srcId="{FC57EF23-4E32-407F-8EEF-098BCB765AB0}" destId="{5AFA95B6-46B1-4E91-BBDF-9A12FE3F7BDE}" srcOrd="0" destOrd="0" parTransId="{EDA377EF-0D7A-4453-BD8F-BEDC98CC5EE7}" sibTransId="{A2F7C425-7305-4367-B7EA-BCADCF24B85B}"/>
    <dgm:cxn modelId="{A5CED154-838B-40CD-BFD4-4F686D0223D0}" type="presOf" srcId="{7DC39ED7-0F66-4A39-8C8B-0F2E1BD9968E}" destId="{61C47E77-7513-4036-AC96-CA72C6E99305}" srcOrd="0" destOrd="0" presId="urn:microsoft.com/office/officeart/2005/8/layout/pList2#2"/>
    <dgm:cxn modelId="{0432AFA6-5AF9-4EAE-96EE-A70FA870A700}" type="presOf" srcId="{A2F7C425-7305-4367-B7EA-BCADCF24B85B}" destId="{102C3B42-4E18-4B40-A8A9-0BDB417F5CBA}" srcOrd="0" destOrd="0" presId="urn:microsoft.com/office/officeart/2005/8/layout/pList2#2"/>
    <dgm:cxn modelId="{7740C014-7FFF-400A-AE2D-493C89F2D8D8}" type="presOf" srcId="{FC57EF23-4E32-407F-8EEF-098BCB765AB0}" destId="{163DFA4E-7332-403A-8D2E-158534E981CF}" srcOrd="0" destOrd="0" presId="urn:microsoft.com/office/officeart/2005/8/layout/pList2#2"/>
    <dgm:cxn modelId="{E46AE74F-1D38-4AD0-810A-1ABA49B48890}" type="presOf" srcId="{CB28C2FE-8682-46ED-A8B8-E6A3826BBD15}" destId="{21ED60C9-17FC-4396-9404-824540EC8050}" srcOrd="0" destOrd="0" presId="urn:microsoft.com/office/officeart/2005/8/layout/pList2#2"/>
    <dgm:cxn modelId="{5D8F0ECA-C33E-497A-AC7E-B74ACE69274C}" srcId="{FC57EF23-4E32-407F-8EEF-098BCB765AB0}" destId="{CB28C2FE-8682-46ED-A8B8-E6A3826BBD15}" srcOrd="1" destOrd="0" parTransId="{470EA5F9-6A9A-45A5-BDD8-F6F608078C2A}" sibTransId="{7DC39ED7-0F66-4A39-8C8B-0F2E1BD9968E}"/>
    <dgm:cxn modelId="{3E57F31E-E143-4B20-9ABD-3BBC2E1F7239}" srcId="{FC57EF23-4E32-407F-8EEF-098BCB765AB0}" destId="{DA757C38-BA9B-4BB2-9EA3-A215F8A0BA76}" srcOrd="2" destOrd="0" parTransId="{8E99120F-06F2-4BE5-ABC1-91E7526FAC52}" sibTransId="{32A6A674-1AC3-4808-BBE0-7D8907790566}"/>
    <dgm:cxn modelId="{1E4472A7-0676-4786-9EC3-77772C00B663}" type="presOf" srcId="{DA757C38-BA9B-4BB2-9EA3-A215F8A0BA76}" destId="{4BA749F6-2F71-468F-997B-A29B7A20ABE1}" srcOrd="0" destOrd="0" presId="urn:microsoft.com/office/officeart/2005/8/layout/pList2#2"/>
    <dgm:cxn modelId="{984D90B1-CA05-48BA-A46B-4F76D16D6DE4}" type="presParOf" srcId="{163DFA4E-7332-403A-8D2E-158534E981CF}" destId="{5B0238BD-C9DA-493A-8C6C-3990D8F4EF79}" srcOrd="0" destOrd="0" presId="urn:microsoft.com/office/officeart/2005/8/layout/pList2#2"/>
    <dgm:cxn modelId="{AEAAAFB9-BD7A-4707-93BA-CB2D62180FA3}" type="presParOf" srcId="{163DFA4E-7332-403A-8D2E-158534E981CF}" destId="{B000DF21-1365-4807-AC16-BF9BA1B3FED7}" srcOrd="1" destOrd="0" presId="urn:microsoft.com/office/officeart/2005/8/layout/pList2#2"/>
    <dgm:cxn modelId="{EC11A4BA-0FD6-4D3C-8C87-0980A683DB51}" type="presParOf" srcId="{B000DF21-1365-4807-AC16-BF9BA1B3FED7}" destId="{E3635BB9-2E91-46C2-B079-5D1F8A15B52B}" srcOrd="0" destOrd="0" presId="urn:microsoft.com/office/officeart/2005/8/layout/pList2#2"/>
    <dgm:cxn modelId="{28377E61-8700-49A7-852D-C30272263CC8}" type="presParOf" srcId="{E3635BB9-2E91-46C2-B079-5D1F8A15B52B}" destId="{7733C16F-1E43-4489-99F7-5B750309C125}" srcOrd="0" destOrd="0" presId="urn:microsoft.com/office/officeart/2005/8/layout/pList2#2"/>
    <dgm:cxn modelId="{EC590775-6B33-4120-BA6D-94C99F954C39}" type="presParOf" srcId="{E3635BB9-2E91-46C2-B079-5D1F8A15B52B}" destId="{C3541200-7C61-41C5-A58B-704937E477BB}" srcOrd="1" destOrd="0" presId="urn:microsoft.com/office/officeart/2005/8/layout/pList2#2"/>
    <dgm:cxn modelId="{5FBBF4B1-D15B-4A80-8C6D-517BF55F2E2A}" type="presParOf" srcId="{E3635BB9-2E91-46C2-B079-5D1F8A15B52B}" destId="{84A90AC9-67AF-412A-8FA7-80727AA58381}" srcOrd="2" destOrd="0" presId="urn:microsoft.com/office/officeart/2005/8/layout/pList2#2"/>
    <dgm:cxn modelId="{B9864290-915F-47F0-A1E9-2DCA5D229E68}" type="presParOf" srcId="{B000DF21-1365-4807-AC16-BF9BA1B3FED7}" destId="{102C3B42-4E18-4B40-A8A9-0BDB417F5CBA}" srcOrd="1" destOrd="0" presId="urn:microsoft.com/office/officeart/2005/8/layout/pList2#2"/>
    <dgm:cxn modelId="{ADD2D530-5F90-4EE7-A8C2-E4618EB2FB39}" type="presParOf" srcId="{B000DF21-1365-4807-AC16-BF9BA1B3FED7}" destId="{E4052439-3CB2-42C7-80D2-3B01F5ABCD66}" srcOrd="2" destOrd="0" presId="urn:microsoft.com/office/officeart/2005/8/layout/pList2#2"/>
    <dgm:cxn modelId="{18A9B5C7-02A4-413C-9230-CC03E5FDE5C1}" type="presParOf" srcId="{E4052439-3CB2-42C7-80D2-3B01F5ABCD66}" destId="{21ED60C9-17FC-4396-9404-824540EC8050}" srcOrd="0" destOrd="0" presId="urn:microsoft.com/office/officeart/2005/8/layout/pList2#2"/>
    <dgm:cxn modelId="{C5AA49BD-ADA8-4346-9685-7CF7DC3CB8DD}" type="presParOf" srcId="{E4052439-3CB2-42C7-80D2-3B01F5ABCD66}" destId="{BDDCBF1F-FBC6-4E70-807A-B33A6F407EB2}" srcOrd="1" destOrd="0" presId="urn:microsoft.com/office/officeart/2005/8/layout/pList2#2"/>
    <dgm:cxn modelId="{B1542576-C7CF-4FC3-956B-341F042BFBDC}" type="presParOf" srcId="{E4052439-3CB2-42C7-80D2-3B01F5ABCD66}" destId="{42F810A1-78B6-4346-893F-0F6F84411F37}" srcOrd="2" destOrd="0" presId="urn:microsoft.com/office/officeart/2005/8/layout/pList2#2"/>
    <dgm:cxn modelId="{47D353F2-5E81-458E-8D0C-C47E0E9FBCE6}" type="presParOf" srcId="{B000DF21-1365-4807-AC16-BF9BA1B3FED7}" destId="{61C47E77-7513-4036-AC96-CA72C6E99305}" srcOrd="3" destOrd="0" presId="urn:microsoft.com/office/officeart/2005/8/layout/pList2#2"/>
    <dgm:cxn modelId="{97F64E68-C3EE-4E17-B237-2AA40BF7BB57}" type="presParOf" srcId="{B000DF21-1365-4807-AC16-BF9BA1B3FED7}" destId="{857F517B-8DC3-4648-B317-2B7EDDFFD216}" srcOrd="4" destOrd="0" presId="urn:microsoft.com/office/officeart/2005/8/layout/pList2#2"/>
    <dgm:cxn modelId="{86270EC2-598A-4CCD-B15F-C0BBB0A34D65}" type="presParOf" srcId="{857F517B-8DC3-4648-B317-2B7EDDFFD216}" destId="{4BA749F6-2F71-468F-997B-A29B7A20ABE1}" srcOrd="0" destOrd="0" presId="urn:microsoft.com/office/officeart/2005/8/layout/pList2#2"/>
    <dgm:cxn modelId="{6F70281F-1AF4-4005-B1EE-10C11A72FBB9}" type="presParOf" srcId="{857F517B-8DC3-4648-B317-2B7EDDFFD216}" destId="{B063D9FC-DCC3-40E3-9A6B-F9D7B8A408F6}" srcOrd="1" destOrd="0" presId="urn:microsoft.com/office/officeart/2005/8/layout/pList2#2"/>
    <dgm:cxn modelId="{131979DA-502E-47D6-BCF3-42F64D4973EE}" type="presParOf" srcId="{857F517B-8DC3-4648-B317-2B7EDDFFD216}" destId="{E8A42566-E7DC-4661-BE21-7EB704025EA4}" srcOrd="2" destOrd="0" presId="urn:microsoft.com/office/officeart/2005/8/layout/pList2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9E751E-669D-487A-903F-A755BA71B7A9}" type="doc">
      <dgm:prSet loTypeId="urn:microsoft.com/office/officeart/2005/8/layout/vList6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A02FFA66-2B11-4B4B-9074-CDDD77FBC3D8}">
      <dgm:prSet phldrT="[Текст]" custT="1"/>
      <dgm:spPr/>
      <dgm:t>
        <a:bodyPr/>
        <a:lstStyle/>
        <a:p>
          <a:r>
            <a:rPr lang="ru-RU" sz="2000" b="1" dirty="0" smtClean="0"/>
            <a:t>Выступление на семинарах</a:t>
          </a:r>
          <a:endParaRPr lang="ru-RU" sz="2000" dirty="0"/>
        </a:p>
      </dgm:t>
    </dgm:pt>
    <dgm:pt modelId="{0AC5B9AA-CE1F-4F9C-8FED-3ECC5DEDB4F1}" type="parTrans" cxnId="{1135B268-9444-4B60-BAA7-6B3786DB2CD5}">
      <dgm:prSet/>
      <dgm:spPr/>
      <dgm:t>
        <a:bodyPr/>
        <a:lstStyle/>
        <a:p>
          <a:endParaRPr lang="ru-RU"/>
        </a:p>
      </dgm:t>
    </dgm:pt>
    <dgm:pt modelId="{0A6FBBB9-0456-4FED-B3DE-ADD4C5DF3684}" type="sibTrans" cxnId="{1135B268-9444-4B60-BAA7-6B3786DB2CD5}">
      <dgm:prSet/>
      <dgm:spPr/>
      <dgm:t>
        <a:bodyPr/>
        <a:lstStyle/>
        <a:p>
          <a:endParaRPr lang="ru-RU"/>
        </a:p>
      </dgm:t>
    </dgm:pt>
    <dgm:pt modelId="{8EEE15DA-83E1-4F6C-975F-39EF0E03E5CD}">
      <dgm:prSet phldrT="[Текст]" custT="1"/>
      <dgm:spPr/>
      <dgm:t>
        <a:bodyPr/>
        <a:lstStyle/>
        <a:p>
          <a:r>
            <a:rPr lang="ru-RU" sz="1400" b="1" i="1" dirty="0" smtClean="0">
              <a:solidFill>
                <a:srgbClr val="C00000"/>
              </a:solidFill>
            </a:rPr>
            <a:t>Например:</a:t>
          </a:r>
          <a:r>
            <a:rPr lang="ru-RU" sz="1400" b="1" i="1" dirty="0" smtClean="0">
              <a:solidFill>
                <a:srgbClr val="002060"/>
              </a:solidFill>
            </a:rPr>
            <a:t> </a:t>
          </a:r>
          <a:r>
            <a:rPr lang="ru-RU" sz="1400" b="1" dirty="0" smtClean="0">
              <a:solidFill>
                <a:srgbClr val="002060"/>
              </a:solidFill>
            </a:rPr>
            <a:t>научно – практический семинар для учителей биологии, химии и экологии «Перспективы развития экологического образования в Московской области в 2014-2018 г.г.»</a:t>
          </a:r>
          <a:endParaRPr lang="ru-RU" sz="1400" b="1" dirty="0">
            <a:solidFill>
              <a:srgbClr val="002060"/>
            </a:solidFill>
          </a:endParaRPr>
        </a:p>
      </dgm:t>
    </dgm:pt>
    <dgm:pt modelId="{1210B934-47EE-4759-B0B8-93AA3277DDA7}" type="parTrans" cxnId="{B364E8BD-E84A-443B-AB83-71A646A11CA0}">
      <dgm:prSet/>
      <dgm:spPr/>
      <dgm:t>
        <a:bodyPr/>
        <a:lstStyle/>
        <a:p>
          <a:endParaRPr lang="ru-RU"/>
        </a:p>
      </dgm:t>
    </dgm:pt>
    <dgm:pt modelId="{A3DCECEE-2A98-4137-8115-756C7102C90A}" type="sibTrans" cxnId="{B364E8BD-E84A-443B-AB83-71A646A11CA0}">
      <dgm:prSet/>
      <dgm:spPr/>
      <dgm:t>
        <a:bodyPr/>
        <a:lstStyle/>
        <a:p>
          <a:endParaRPr lang="ru-RU"/>
        </a:p>
      </dgm:t>
    </dgm:pt>
    <dgm:pt modelId="{E52901AB-615B-4CD1-8586-CBB0D57E5A55}">
      <dgm:prSet phldrT="[Текст]" custT="1"/>
      <dgm:spPr/>
      <dgm:t>
        <a:bodyPr/>
        <a:lstStyle/>
        <a:p>
          <a:r>
            <a:rPr lang="ru-RU" sz="2000" b="1" dirty="0" smtClean="0"/>
            <a:t>Выступление на </a:t>
          </a:r>
          <a:r>
            <a:rPr lang="ru-RU" sz="2000" b="1" dirty="0" err="1" smtClean="0"/>
            <a:t>вебинарах</a:t>
          </a:r>
          <a:endParaRPr lang="ru-RU" sz="2000" dirty="0"/>
        </a:p>
      </dgm:t>
    </dgm:pt>
    <dgm:pt modelId="{D120EE4E-0D28-4294-93BE-E84150CEC081}" type="parTrans" cxnId="{49FEBBA8-14E9-485E-8714-F90B3D51D692}">
      <dgm:prSet/>
      <dgm:spPr/>
      <dgm:t>
        <a:bodyPr/>
        <a:lstStyle/>
        <a:p>
          <a:endParaRPr lang="ru-RU"/>
        </a:p>
      </dgm:t>
    </dgm:pt>
    <dgm:pt modelId="{0D814CE0-DA2D-43F0-818E-2D4DD1D731B8}" type="sibTrans" cxnId="{49FEBBA8-14E9-485E-8714-F90B3D51D692}">
      <dgm:prSet/>
      <dgm:spPr/>
      <dgm:t>
        <a:bodyPr/>
        <a:lstStyle/>
        <a:p>
          <a:endParaRPr lang="ru-RU"/>
        </a:p>
      </dgm:t>
    </dgm:pt>
    <dgm:pt modelId="{8764C05D-EB22-4A22-8487-F80FE0DD37FE}">
      <dgm:prSet phldrT="[Текст]" custT="1"/>
      <dgm:spPr/>
      <dgm:t>
        <a:bodyPr/>
        <a:lstStyle/>
        <a:p>
          <a:pPr>
            <a:spcBef>
              <a:spcPts val="600"/>
            </a:spcBef>
            <a:spcAft>
              <a:spcPts val="600"/>
            </a:spcAft>
          </a:pPr>
          <a:r>
            <a:rPr lang="ru-RU" sz="1400" b="1" i="1" dirty="0" smtClean="0">
              <a:solidFill>
                <a:srgbClr val="C00000"/>
              </a:solidFill>
            </a:rPr>
            <a:t>Например: </a:t>
          </a:r>
          <a:r>
            <a:rPr lang="ru-RU" sz="1400" b="1" dirty="0" err="1" smtClean="0">
              <a:solidFill>
                <a:srgbClr val="002060"/>
              </a:solidFill>
            </a:rPr>
            <a:t>вебинар</a:t>
          </a:r>
          <a:r>
            <a:rPr lang="ru-RU" sz="1400" b="1" dirty="0" smtClean="0">
              <a:solidFill>
                <a:srgbClr val="002060"/>
              </a:solidFill>
            </a:rPr>
            <a:t> для педагогических работников СПО «Передовой педагогический опыт и инновации в профессиональном образовании»</a:t>
          </a:r>
          <a:endParaRPr lang="ru-RU" sz="1400" b="1" dirty="0">
            <a:solidFill>
              <a:srgbClr val="002060"/>
            </a:solidFill>
          </a:endParaRPr>
        </a:p>
      </dgm:t>
    </dgm:pt>
    <dgm:pt modelId="{1E05263B-62DE-4649-84A8-FECCAF726EDE}" type="parTrans" cxnId="{3F5C930C-4685-46F3-A3FE-017C44F9D76C}">
      <dgm:prSet/>
      <dgm:spPr/>
      <dgm:t>
        <a:bodyPr/>
        <a:lstStyle/>
        <a:p>
          <a:endParaRPr lang="ru-RU"/>
        </a:p>
      </dgm:t>
    </dgm:pt>
    <dgm:pt modelId="{9085FDE4-5C7F-483E-AAC3-29C844D3246C}" type="sibTrans" cxnId="{3F5C930C-4685-46F3-A3FE-017C44F9D76C}">
      <dgm:prSet/>
      <dgm:spPr/>
      <dgm:t>
        <a:bodyPr/>
        <a:lstStyle/>
        <a:p>
          <a:endParaRPr lang="ru-RU"/>
        </a:p>
      </dgm:t>
    </dgm:pt>
    <dgm:pt modelId="{95E6567F-D1B7-4F23-8B32-D0E91A89CA68}">
      <dgm:prSet custT="1"/>
      <dgm:spPr/>
      <dgm:t>
        <a:bodyPr/>
        <a:lstStyle/>
        <a:p>
          <a:r>
            <a:rPr lang="ru-RU" sz="2000" b="1" dirty="0" smtClean="0"/>
            <a:t>Выступление на круглых столах</a:t>
          </a:r>
          <a:endParaRPr lang="ru-RU" sz="2000" dirty="0"/>
        </a:p>
      </dgm:t>
    </dgm:pt>
    <dgm:pt modelId="{CE30D3BB-A55B-459B-8AD0-80C61911058D}" type="parTrans" cxnId="{B309B94C-93A4-4E3E-AAFC-7FAF6827DB66}">
      <dgm:prSet/>
      <dgm:spPr/>
      <dgm:t>
        <a:bodyPr/>
        <a:lstStyle/>
        <a:p>
          <a:endParaRPr lang="ru-RU"/>
        </a:p>
      </dgm:t>
    </dgm:pt>
    <dgm:pt modelId="{806743F7-9C72-4FE7-A5F5-BB8BF91EED16}" type="sibTrans" cxnId="{B309B94C-93A4-4E3E-AAFC-7FAF6827DB66}">
      <dgm:prSet/>
      <dgm:spPr/>
      <dgm:t>
        <a:bodyPr/>
        <a:lstStyle/>
        <a:p>
          <a:endParaRPr lang="ru-RU"/>
        </a:p>
      </dgm:t>
    </dgm:pt>
    <dgm:pt modelId="{902B165E-0E65-4474-B7D6-1F2C9D94BE6D}">
      <dgm:prSet custT="1"/>
      <dgm:spPr/>
      <dgm:t>
        <a:bodyPr/>
        <a:lstStyle/>
        <a:p>
          <a:r>
            <a:rPr lang="ru-RU" sz="1400" b="1" i="1" dirty="0" smtClean="0">
              <a:solidFill>
                <a:srgbClr val="C00000"/>
              </a:solidFill>
            </a:rPr>
            <a:t>Например: </a:t>
          </a:r>
          <a:r>
            <a:rPr lang="ru-RU" sz="1400" b="1" dirty="0" smtClean="0">
              <a:solidFill>
                <a:srgbClr val="002060"/>
              </a:solidFill>
            </a:rPr>
            <a:t>круглый стол преподавателей технологического образования МО «Современные методы работы с одаренными детьми в системе непрерывного технологического образования»</a:t>
          </a:r>
        </a:p>
      </dgm:t>
    </dgm:pt>
    <dgm:pt modelId="{25419842-A703-4499-A29B-A34540CC0588}" type="parTrans" cxnId="{A1B418D8-5064-4574-9E08-4C5D37390897}">
      <dgm:prSet/>
      <dgm:spPr/>
      <dgm:t>
        <a:bodyPr/>
        <a:lstStyle/>
        <a:p>
          <a:endParaRPr lang="ru-RU"/>
        </a:p>
      </dgm:t>
    </dgm:pt>
    <dgm:pt modelId="{2CBA62A4-77A8-4503-B2ED-66AE45843EE8}" type="sibTrans" cxnId="{A1B418D8-5064-4574-9E08-4C5D37390897}">
      <dgm:prSet/>
      <dgm:spPr/>
      <dgm:t>
        <a:bodyPr/>
        <a:lstStyle/>
        <a:p>
          <a:endParaRPr lang="ru-RU"/>
        </a:p>
      </dgm:t>
    </dgm:pt>
    <dgm:pt modelId="{36D4B590-E63C-49CC-80D5-6113E4086339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ct val="15000"/>
            </a:spcAft>
          </a:pPr>
          <a:endParaRPr lang="ru-RU" sz="1400" b="1" dirty="0">
            <a:solidFill>
              <a:srgbClr val="002060"/>
            </a:solidFill>
          </a:endParaRPr>
        </a:p>
      </dgm:t>
    </dgm:pt>
    <dgm:pt modelId="{D13D4528-37A8-40B4-82BA-B96008F522DF}" type="parTrans" cxnId="{FECF647C-6EB5-452A-B066-54BFC7C03662}">
      <dgm:prSet/>
      <dgm:spPr/>
      <dgm:t>
        <a:bodyPr/>
        <a:lstStyle/>
        <a:p>
          <a:endParaRPr lang="ru-RU"/>
        </a:p>
      </dgm:t>
    </dgm:pt>
    <dgm:pt modelId="{EAFA9EBE-EF7F-4A2C-A3BE-5DF686C6530C}" type="sibTrans" cxnId="{FECF647C-6EB5-452A-B066-54BFC7C03662}">
      <dgm:prSet/>
      <dgm:spPr/>
      <dgm:t>
        <a:bodyPr/>
        <a:lstStyle/>
        <a:p>
          <a:endParaRPr lang="ru-RU"/>
        </a:p>
      </dgm:t>
    </dgm:pt>
    <dgm:pt modelId="{57A7D8C9-1725-4B4C-9EDF-D857AD4A901B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ct val="15000"/>
            </a:spcAft>
          </a:pPr>
          <a:endParaRPr lang="ru-RU" sz="1400" b="1" dirty="0">
            <a:solidFill>
              <a:srgbClr val="002060"/>
            </a:solidFill>
          </a:endParaRPr>
        </a:p>
      </dgm:t>
    </dgm:pt>
    <dgm:pt modelId="{DE0B32D4-9687-4383-9D82-A21E6DCFB410}" type="parTrans" cxnId="{5ACCE31E-EF5A-4EF8-ACDC-FECDDD91F9BA}">
      <dgm:prSet/>
      <dgm:spPr/>
      <dgm:t>
        <a:bodyPr/>
        <a:lstStyle/>
        <a:p>
          <a:endParaRPr lang="ru-RU"/>
        </a:p>
      </dgm:t>
    </dgm:pt>
    <dgm:pt modelId="{3AEBDFD6-FE18-4604-9F4F-813BD817E16D}" type="sibTrans" cxnId="{5ACCE31E-EF5A-4EF8-ACDC-FECDDD91F9BA}">
      <dgm:prSet/>
      <dgm:spPr/>
      <dgm:t>
        <a:bodyPr/>
        <a:lstStyle/>
        <a:p>
          <a:endParaRPr lang="ru-RU"/>
        </a:p>
      </dgm:t>
    </dgm:pt>
    <dgm:pt modelId="{D1256FAD-7957-41C3-BFD7-DACE8B19FB53}" type="pres">
      <dgm:prSet presAssocID="{DF9E751E-669D-487A-903F-A755BA71B7A9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2D26CB-D54A-4B90-977E-66CAF2473321}" type="pres">
      <dgm:prSet presAssocID="{A02FFA66-2B11-4B4B-9074-CDDD77FBC3D8}" presName="linNode" presStyleCnt="0"/>
      <dgm:spPr/>
    </dgm:pt>
    <dgm:pt modelId="{51D796A4-7700-4B73-B659-BE1E5EB2A047}" type="pres">
      <dgm:prSet presAssocID="{A02FFA66-2B11-4B4B-9074-CDDD77FBC3D8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6F7FFD-9A57-454A-9835-B2415DDD1F41}" type="pres">
      <dgm:prSet presAssocID="{A02FFA66-2B11-4B4B-9074-CDDD77FBC3D8}" presName="childShp" presStyleLbl="bgAccFollowNode1" presStyleIdx="0" presStyleCnt="3" custScaleX="117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D1C29E-795D-4F49-B291-F694F60A282F}" type="pres">
      <dgm:prSet presAssocID="{0A6FBBB9-0456-4FED-B3DE-ADD4C5DF3684}" presName="spacing" presStyleCnt="0"/>
      <dgm:spPr/>
    </dgm:pt>
    <dgm:pt modelId="{61A1F29A-D379-4BE5-8C79-EE758989E877}" type="pres">
      <dgm:prSet presAssocID="{E52901AB-615B-4CD1-8586-CBB0D57E5A55}" presName="linNode" presStyleCnt="0"/>
      <dgm:spPr/>
    </dgm:pt>
    <dgm:pt modelId="{E0D33C14-98C1-451C-B42C-271EA76B1B7A}" type="pres">
      <dgm:prSet presAssocID="{E52901AB-615B-4CD1-8586-CBB0D57E5A55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5C6FCA-8804-4220-910C-C59F58B99F87}" type="pres">
      <dgm:prSet presAssocID="{E52901AB-615B-4CD1-8586-CBB0D57E5A55}" presName="childShp" presStyleLbl="bgAccFollowNode1" presStyleIdx="1" presStyleCnt="3" custScaleY="126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E29CF-BFB9-4DDC-A31D-54C263BAC2FE}" type="pres">
      <dgm:prSet presAssocID="{0D814CE0-DA2D-43F0-818E-2D4DD1D731B8}" presName="spacing" presStyleCnt="0"/>
      <dgm:spPr/>
    </dgm:pt>
    <dgm:pt modelId="{C711E111-7EF0-4504-86C0-283AEA20DC18}" type="pres">
      <dgm:prSet presAssocID="{95E6567F-D1B7-4F23-8B32-D0E91A89CA68}" presName="linNode" presStyleCnt="0"/>
      <dgm:spPr/>
    </dgm:pt>
    <dgm:pt modelId="{F4E399F3-1AC3-425C-B1FE-9687386BE039}" type="pres">
      <dgm:prSet presAssocID="{95E6567F-D1B7-4F23-8B32-D0E91A89CA68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5FD925-FD44-49C3-B5A2-B65316FF9270}" type="pres">
      <dgm:prSet presAssocID="{95E6567F-D1B7-4F23-8B32-D0E91A89CA68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5C930C-4685-46F3-A3FE-017C44F9D76C}" srcId="{E52901AB-615B-4CD1-8586-CBB0D57E5A55}" destId="{8764C05D-EB22-4A22-8487-F80FE0DD37FE}" srcOrd="1" destOrd="0" parTransId="{1E05263B-62DE-4649-84A8-FECCAF726EDE}" sibTransId="{9085FDE4-5C7F-483E-AAC3-29C844D3246C}"/>
    <dgm:cxn modelId="{3B45EAC3-998C-4530-81F1-037943F409A5}" type="presOf" srcId="{8EEE15DA-83E1-4F6C-975F-39EF0E03E5CD}" destId="{356F7FFD-9A57-454A-9835-B2415DDD1F41}" srcOrd="0" destOrd="0" presId="urn:microsoft.com/office/officeart/2005/8/layout/vList6"/>
    <dgm:cxn modelId="{FECF647C-6EB5-452A-B066-54BFC7C03662}" srcId="{E52901AB-615B-4CD1-8586-CBB0D57E5A55}" destId="{36D4B590-E63C-49CC-80D5-6113E4086339}" srcOrd="0" destOrd="0" parTransId="{D13D4528-37A8-40B4-82BA-B96008F522DF}" sibTransId="{EAFA9EBE-EF7F-4A2C-A3BE-5DF686C6530C}"/>
    <dgm:cxn modelId="{0F015B2A-3E8F-496E-9886-00614D19A94A}" type="presOf" srcId="{DF9E751E-669D-487A-903F-A755BA71B7A9}" destId="{D1256FAD-7957-41C3-BFD7-DACE8B19FB53}" srcOrd="0" destOrd="0" presId="urn:microsoft.com/office/officeart/2005/8/layout/vList6"/>
    <dgm:cxn modelId="{7453FE76-35ED-476A-870A-ED7878C11A19}" type="presOf" srcId="{36D4B590-E63C-49CC-80D5-6113E4086339}" destId="{925C6FCA-8804-4220-910C-C59F58B99F87}" srcOrd="0" destOrd="0" presId="urn:microsoft.com/office/officeart/2005/8/layout/vList6"/>
    <dgm:cxn modelId="{D9E9AEFD-F687-4EDA-A497-86A43D2AD914}" type="presOf" srcId="{E52901AB-615B-4CD1-8586-CBB0D57E5A55}" destId="{E0D33C14-98C1-451C-B42C-271EA76B1B7A}" srcOrd="0" destOrd="0" presId="urn:microsoft.com/office/officeart/2005/8/layout/vList6"/>
    <dgm:cxn modelId="{70B740F4-EB02-472B-BCFA-4C79F65C5C0D}" type="presOf" srcId="{A02FFA66-2B11-4B4B-9074-CDDD77FBC3D8}" destId="{51D796A4-7700-4B73-B659-BE1E5EB2A047}" srcOrd="0" destOrd="0" presId="urn:microsoft.com/office/officeart/2005/8/layout/vList6"/>
    <dgm:cxn modelId="{49FEBBA8-14E9-485E-8714-F90B3D51D692}" srcId="{DF9E751E-669D-487A-903F-A755BA71B7A9}" destId="{E52901AB-615B-4CD1-8586-CBB0D57E5A55}" srcOrd="1" destOrd="0" parTransId="{D120EE4E-0D28-4294-93BE-E84150CEC081}" sibTransId="{0D814CE0-DA2D-43F0-818E-2D4DD1D731B8}"/>
    <dgm:cxn modelId="{3D39C122-C574-4523-BC7B-4467F3D47825}" type="presOf" srcId="{8764C05D-EB22-4A22-8487-F80FE0DD37FE}" destId="{925C6FCA-8804-4220-910C-C59F58B99F87}" srcOrd="0" destOrd="1" presId="urn:microsoft.com/office/officeart/2005/8/layout/vList6"/>
    <dgm:cxn modelId="{6ECB204E-23E9-4748-BF55-C6B45633ACC9}" type="presOf" srcId="{95E6567F-D1B7-4F23-8B32-D0E91A89CA68}" destId="{F4E399F3-1AC3-425C-B1FE-9687386BE039}" srcOrd="0" destOrd="0" presId="urn:microsoft.com/office/officeart/2005/8/layout/vList6"/>
    <dgm:cxn modelId="{B309B94C-93A4-4E3E-AAFC-7FAF6827DB66}" srcId="{DF9E751E-669D-487A-903F-A755BA71B7A9}" destId="{95E6567F-D1B7-4F23-8B32-D0E91A89CA68}" srcOrd="2" destOrd="0" parTransId="{CE30D3BB-A55B-459B-8AD0-80C61911058D}" sibTransId="{806743F7-9C72-4FE7-A5F5-BB8BF91EED16}"/>
    <dgm:cxn modelId="{5ACCE31E-EF5A-4EF8-ACDC-FECDDD91F9BA}" srcId="{E52901AB-615B-4CD1-8586-CBB0D57E5A55}" destId="{57A7D8C9-1725-4B4C-9EDF-D857AD4A901B}" srcOrd="2" destOrd="0" parTransId="{DE0B32D4-9687-4383-9D82-A21E6DCFB410}" sibTransId="{3AEBDFD6-FE18-4604-9F4F-813BD817E16D}"/>
    <dgm:cxn modelId="{1135B268-9444-4B60-BAA7-6B3786DB2CD5}" srcId="{DF9E751E-669D-487A-903F-A755BA71B7A9}" destId="{A02FFA66-2B11-4B4B-9074-CDDD77FBC3D8}" srcOrd="0" destOrd="0" parTransId="{0AC5B9AA-CE1F-4F9C-8FED-3ECC5DEDB4F1}" sibTransId="{0A6FBBB9-0456-4FED-B3DE-ADD4C5DF3684}"/>
    <dgm:cxn modelId="{CB65A6EE-3E73-4890-80DB-C3DE88809C00}" type="presOf" srcId="{902B165E-0E65-4474-B7D6-1F2C9D94BE6D}" destId="{525FD925-FD44-49C3-B5A2-B65316FF9270}" srcOrd="0" destOrd="0" presId="urn:microsoft.com/office/officeart/2005/8/layout/vList6"/>
    <dgm:cxn modelId="{0F8864CC-E640-4BEC-A08F-B8E1041A5205}" type="presOf" srcId="{57A7D8C9-1725-4B4C-9EDF-D857AD4A901B}" destId="{925C6FCA-8804-4220-910C-C59F58B99F87}" srcOrd="0" destOrd="2" presId="urn:microsoft.com/office/officeart/2005/8/layout/vList6"/>
    <dgm:cxn modelId="{B364E8BD-E84A-443B-AB83-71A646A11CA0}" srcId="{A02FFA66-2B11-4B4B-9074-CDDD77FBC3D8}" destId="{8EEE15DA-83E1-4F6C-975F-39EF0E03E5CD}" srcOrd="0" destOrd="0" parTransId="{1210B934-47EE-4759-B0B8-93AA3277DDA7}" sibTransId="{A3DCECEE-2A98-4137-8115-756C7102C90A}"/>
    <dgm:cxn modelId="{A1B418D8-5064-4574-9E08-4C5D37390897}" srcId="{95E6567F-D1B7-4F23-8B32-D0E91A89CA68}" destId="{902B165E-0E65-4474-B7D6-1F2C9D94BE6D}" srcOrd="0" destOrd="0" parTransId="{25419842-A703-4499-A29B-A34540CC0588}" sibTransId="{2CBA62A4-77A8-4503-B2ED-66AE45843EE8}"/>
    <dgm:cxn modelId="{0A8F97AE-CD7F-434F-B7FC-E6E50FF5E048}" type="presParOf" srcId="{D1256FAD-7957-41C3-BFD7-DACE8B19FB53}" destId="{292D26CB-D54A-4B90-977E-66CAF2473321}" srcOrd="0" destOrd="0" presId="urn:microsoft.com/office/officeart/2005/8/layout/vList6"/>
    <dgm:cxn modelId="{D995EBFE-8719-4DE1-A946-C9542B73A26A}" type="presParOf" srcId="{292D26CB-D54A-4B90-977E-66CAF2473321}" destId="{51D796A4-7700-4B73-B659-BE1E5EB2A047}" srcOrd="0" destOrd="0" presId="urn:microsoft.com/office/officeart/2005/8/layout/vList6"/>
    <dgm:cxn modelId="{41A5D868-88EE-44C2-984E-5EBFA389393B}" type="presParOf" srcId="{292D26CB-D54A-4B90-977E-66CAF2473321}" destId="{356F7FFD-9A57-454A-9835-B2415DDD1F41}" srcOrd="1" destOrd="0" presId="urn:microsoft.com/office/officeart/2005/8/layout/vList6"/>
    <dgm:cxn modelId="{D4BAE824-A3ED-415C-B327-19D7B9D84697}" type="presParOf" srcId="{D1256FAD-7957-41C3-BFD7-DACE8B19FB53}" destId="{53D1C29E-795D-4F49-B291-F694F60A282F}" srcOrd="1" destOrd="0" presId="urn:microsoft.com/office/officeart/2005/8/layout/vList6"/>
    <dgm:cxn modelId="{BAA8CEB7-1A64-42BB-98E1-5D460416ABCD}" type="presParOf" srcId="{D1256FAD-7957-41C3-BFD7-DACE8B19FB53}" destId="{61A1F29A-D379-4BE5-8C79-EE758989E877}" srcOrd="2" destOrd="0" presId="urn:microsoft.com/office/officeart/2005/8/layout/vList6"/>
    <dgm:cxn modelId="{BB9626FE-9B25-42E6-8205-5390E9D2F3CF}" type="presParOf" srcId="{61A1F29A-D379-4BE5-8C79-EE758989E877}" destId="{E0D33C14-98C1-451C-B42C-271EA76B1B7A}" srcOrd="0" destOrd="0" presId="urn:microsoft.com/office/officeart/2005/8/layout/vList6"/>
    <dgm:cxn modelId="{48340ED0-04AE-4D9E-9888-D81D837D625D}" type="presParOf" srcId="{61A1F29A-D379-4BE5-8C79-EE758989E877}" destId="{925C6FCA-8804-4220-910C-C59F58B99F87}" srcOrd="1" destOrd="0" presId="urn:microsoft.com/office/officeart/2005/8/layout/vList6"/>
    <dgm:cxn modelId="{5A4C8E35-9239-4CD4-B684-74062416C8AF}" type="presParOf" srcId="{D1256FAD-7957-41C3-BFD7-DACE8B19FB53}" destId="{352E29CF-BFB9-4DDC-A31D-54C263BAC2FE}" srcOrd="3" destOrd="0" presId="urn:microsoft.com/office/officeart/2005/8/layout/vList6"/>
    <dgm:cxn modelId="{106CAD18-9E09-4DDA-9C53-750FFA0C8A2C}" type="presParOf" srcId="{D1256FAD-7957-41C3-BFD7-DACE8B19FB53}" destId="{C711E111-7EF0-4504-86C0-283AEA20DC18}" srcOrd="4" destOrd="0" presId="urn:microsoft.com/office/officeart/2005/8/layout/vList6"/>
    <dgm:cxn modelId="{60A75B0D-E7C8-44C7-A8AD-3A9B2A2E049D}" type="presParOf" srcId="{C711E111-7EF0-4504-86C0-283AEA20DC18}" destId="{F4E399F3-1AC3-425C-B1FE-9687386BE039}" srcOrd="0" destOrd="0" presId="urn:microsoft.com/office/officeart/2005/8/layout/vList6"/>
    <dgm:cxn modelId="{B6AB6EE4-F6A7-43E7-9255-B2AB8F647580}" type="presParOf" srcId="{C711E111-7EF0-4504-86C0-283AEA20DC18}" destId="{525FD925-FD44-49C3-B5A2-B65316FF927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84C191-4548-449F-8783-2138B7C3D0FA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2DE5016-B53A-45EF-94F8-2DEA2E46F6D4}">
      <dgm:prSet phldrT="[Текст]" custT="1"/>
      <dgm:spPr/>
      <dgm:t>
        <a:bodyPr/>
        <a:lstStyle/>
        <a:p>
          <a:r>
            <a:rPr lang="ru-RU" sz="2000" b="1" dirty="0" smtClean="0"/>
            <a:t>Участие в работе дискуссионного клуба</a:t>
          </a:r>
        </a:p>
        <a:p>
          <a:r>
            <a:rPr lang="ru-RU" sz="1400" b="1" i="1" dirty="0" smtClean="0"/>
            <a:t>(организация работы и /или выступление)</a:t>
          </a:r>
          <a:endParaRPr lang="ru-RU" sz="1400" b="1" i="1" dirty="0"/>
        </a:p>
      </dgm:t>
    </dgm:pt>
    <dgm:pt modelId="{61E97DAF-FE70-4B23-B302-E771717D55FB}" type="parTrans" cxnId="{E0A4B16F-839F-4546-8592-D5DE41E57012}">
      <dgm:prSet/>
      <dgm:spPr/>
      <dgm:t>
        <a:bodyPr/>
        <a:lstStyle/>
        <a:p>
          <a:endParaRPr lang="ru-RU"/>
        </a:p>
      </dgm:t>
    </dgm:pt>
    <dgm:pt modelId="{37766D05-FDD4-4165-B3E2-B5D90E049ADD}" type="sibTrans" cxnId="{E0A4B16F-839F-4546-8592-D5DE41E57012}">
      <dgm:prSet/>
      <dgm:spPr/>
      <dgm:t>
        <a:bodyPr/>
        <a:lstStyle/>
        <a:p>
          <a:endParaRPr lang="ru-RU"/>
        </a:p>
      </dgm:t>
    </dgm:pt>
    <dgm:pt modelId="{50D3E40D-C45E-4CD3-8912-C94DAE3F4F04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C00000"/>
              </a:solidFill>
            </a:rPr>
            <a:t>Например</a:t>
          </a:r>
          <a:r>
            <a:rPr lang="ru-RU" sz="1600" b="1" dirty="0" smtClean="0">
              <a:solidFill>
                <a:srgbClr val="C00000"/>
              </a:solidFill>
            </a:rPr>
            <a:t>: </a:t>
          </a:r>
          <a:r>
            <a:rPr lang="ru-RU" sz="1600" b="1" dirty="0" smtClean="0">
              <a:solidFill>
                <a:srgbClr val="002060"/>
              </a:solidFill>
            </a:rPr>
            <a:t>«Проблемы одаренности детей»</a:t>
          </a:r>
          <a:endParaRPr lang="ru-RU" sz="1200" dirty="0">
            <a:solidFill>
              <a:srgbClr val="002060"/>
            </a:solidFill>
          </a:endParaRPr>
        </a:p>
      </dgm:t>
    </dgm:pt>
    <dgm:pt modelId="{DB442949-12C1-4077-85C3-C58DE1292D21}" type="parTrans" cxnId="{522E2A0F-086F-4EFF-A906-E4D55B8A2FB8}">
      <dgm:prSet/>
      <dgm:spPr/>
      <dgm:t>
        <a:bodyPr/>
        <a:lstStyle/>
        <a:p>
          <a:endParaRPr lang="ru-RU"/>
        </a:p>
      </dgm:t>
    </dgm:pt>
    <dgm:pt modelId="{4F88AF9A-6FC3-4488-BAE0-74722B87C870}" type="sibTrans" cxnId="{522E2A0F-086F-4EFF-A906-E4D55B8A2FB8}">
      <dgm:prSet/>
      <dgm:spPr/>
      <dgm:t>
        <a:bodyPr/>
        <a:lstStyle/>
        <a:p>
          <a:endParaRPr lang="ru-RU"/>
        </a:p>
      </dgm:t>
    </dgm:pt>
    <dgm:pt modelId="{478162EE-F6D0-4EBD-BA94-5049E7B9B0FC}">
      <dgm:prSet phldrT="[Текст]" custT="1"/>
      <dgm:spPr/>
      <dgm:t>
        <a:bodyPr/>
        <a:lstStyle/>
        <a:p>
          <a:r>
            <a:rPr lang="ru-RU" sz="2000" b="1" dirty="0" smtClean="0"/>
            <a:t>Участие в работе Форумов</a:t>
          </a:r>
        </a:p>
        <a:p>
          <a:r>
            <a:rPr lang="ru-RU" sz="2000" b="1" dirty="0" smtClean="0"/>
            <a:t> </a:t>
          </a:r>
          <a:r>
            <a:rPr lang="ru-RU" sz="1400" b="1" i="1" dirty="0" smtClean="0"/>
            <a:t>(организация работы и /или выступление)</a:t>
          </a:r>
        </a:p>
      </dgm:t>
    </dgm:pt>
    <dgm:pt modelId="{2D9867DC-FA67-48A5-A307-ACBBF1EE4E71}" type="parTrans" cxnId="{BCC25C7A-2653-49E1-8D47-F3CE4A187F00}">
      <dgm:prSet/>
      <dgm:spPr/>
      <dgm:t>
        <a:bodyPr/>
        <a:lstStyle/>
        <a:p>
          <a:endParaRPr lang="ru-RU"/>
        </a:p>
      </dgm:t>
    </dgm:pt>
    <dgm:pt modelId="{867B468D-E863-4048-9809-1FE9DE0FE6BB}" type="sibTrans" cxnId="{BCC25C7A-2653-49E1-8D47-F3CE4A187F00}">
      <dgm:prSet/>
      <dgm:spPr/>
      <dgm:t>
        <a:bodyPr/>
        <a:lstStyle/>
        <a:p>
          <a:endParaRPr lang="ru-RU"/>
        </a:p>
      </dgm:t>
    </dgm:pt>
    <dgm:pt modelId="{F5B2E3D3-A86F-4E0E-82F4-2CC8E753E1BF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rgbClr val="C00000"/>
              </a:solidFill>
            </a:rPr>
            <a:t>Например</a:t>
          </a:r>
          <a:r>
            <a:rPr lang="ru-RU" sz="1600" b="1" dirty="0" smtClean="0">
              <a:solidFill>
                <a:srgbClr val="C00000"/>
              </a:solidFill>
            </a:rPr>
            <a:t>: </a:t>
          </a:r>
          <a:r>
            <a:rPr lang="ru-RU" sz="1600" b="1" dirty="0" smtClean="0">
              <a:solidFill>
                <a:srgbClr val="002060"/>
              </a:solidFill>
            </a:rPr>
            <a:t>«Роль Ассоциации учителей изобразительного искусства Московской области в оказании содействия профессиональному росту педагогов и подготовке к аттестации»</a:t>
          </a:r>
        </a:p>
      </dgm:t>
    </dgm:pt>
    <dgm:pt modelId="{0B2B11BD-108E-498D-8613-C74124B978BA}" type="parTrans" cxnId="{66BC58B4-8F64-4349-BBFC-E05554A27C80}">
      <dgm:prSet/>
      <dgm:spPr/>
      <dgm:t>
        <a:bodyPr/>
        <a:lstStyle/>
        <a:p>
          <a:endParaRPr lang="ru-RU"/>
        </a:p>
      </dgm:t>
    </dgm:pt>
    <dgm:pt modelId="{A2ABF5AB-159A-45F4-BEE3-D531FE6DFE5D}" type="sibTrans" cxnId="{66BC58B4-8F64-4349-BBFC-E05554A27C80}">
      <dgm:prSet/>
      <dgm:spPr/>
      <dgm:t>
        <a:bodyPr/>
        <a:lstStyle/>
        <a:p>
          <a:endParaRPr lang="ru-RU"/>
        </a:p>
      </dgm:t>
    </dgm:pt>
    <dgm:pt modelId="{355005CB-C565-4CE6-BBAC-69A775F2A0B9}">
      <dgm:prSet phldrT="[Текст]" custT="1"/>
      <dgm:spPr/>
      <dgm:t>
        <a:bodyPr/>
        <a:lstStyle/>
        <a:p>
          <a:endParaRPr lang="ru-RU" sz="1600" b="1" dirty="0" smtClean="0">
            <a:solidFill>
              <a:srgbClr val="002060"/>
            </a:solidFill>
          </a:endParaRPr>
        </a:p>
      </dgm:t>
    </dgm:pt>
    <dgm:pt modelId="{D4CACACA-D379-4DC4-A527-34DB45BB0D82}" type="parTrans" cxnId="{DA614F48-FD31-4A52-9EFC-3DC5CF9028BF}">
      <dgm:prSet/>
      <dgm:spPr/>
      <dgm:t>
        <a:bodyPr/>
        <a:lstStyle/>
        <a:p>
          <a:endParaRPr lang="ru-RU"/>
        </a:p>
      </dgm:t>
    </dgm:pt>
    <dgm:pt modelId="{C5C4D931-E37F-49ED-8264-928E671E0D13}" type="sibTrans" cxnId="{DA614F48-FD31-4A52-9EFC-3DC5CF9028BF}">
      <dgm:prSet/>
      <dgm:spPr/>
      <dgm:t>
        <a:bodyPr/>
        <a:lstStyle/>
        <a:p>
          <a:endParaRPr lang="ru-RU"/>
        </a:p>
      </dgm:t>
    </dgm:pt>
    <dgm:pt modelId="{B7E3177E-E312-4607-B3EB-163DD60E7BBE}">
      <dgm:prSet phldrT="[Текст]" custT="1"/>
      <dgm:spPr/>
      <dgm:t>
        <a:bodyPr/>
        <a:lstStyle/>
        <a:p>
          <a:endParaRPr lang="ru-RU" sz="1200" dirty="0">
            <a:solidFill>
              <a:srgbClr val="002060"/>
            </a:solidFill>
          </a:endParaRPr>
        </a:p>
      </dgm:t>
    </dgm:pt>
    <dgm:pt modelId="{267E7AD6-FCE1-4A0D-A750-6A6B8CB32048}" type="parTrans" cxnId="{3B83D570-7414-41F4-B321-E72694324482}">
      <dgm:prSet/>
      <dgm:spPr/>
      <dgm:t>
        <a:bodyPr/>
        <a:lstStyle/>
        <a:p>
          <a:endParaRPr lang="ru-RU"/>
        </a:p>
      </dgm:t>
    </dgm:pt>
    <dgm:pt modelId="{0C6A8EC3-071A-4045-B72B-5B3EE0CBFCC5}" type="sibTrans" cxnId="{3B83D570-7414-41F4-B321-E72694324482}">
      <dgm:prSet/>
      <dgm:spPr/>
      <dgm:t>
        <a:bodyPr/>
        <a:lstStyle/>
        <a:p>
          <a:endParaRPr lang="ru-RU"/>
        </a:p>
      </dgm:t>
    </dgm:pt>
    <dgm:pt modelId="{5FA9C598-69B0-41A3-AACF-B058C88AD11B}">
      <dgm:prSet phldrT="[Текст]" custT="1"/>
      <dgm:spPr/>
      <dgm:t>
        <a:bodyPr/>
        <a:lstStyle/>
        <a:p>
          <a:endParaRPr lang="ru-RU" sz="1200" dirty="0">
            <a:solidFill>
              <a:srgbClr val="002060"/>
            </a:solidFill>
          </a:endParaRPr>
        </a:p>
      </dgm:t>
    </dgm:pt>
    <dgm:pt modelId="{6505559D-047D-4455-802F-4A36AA0EF58F}" type="parTrans" cxnId="{E77CE0DC-FE2B-4199-B95A-72D60EE5389E}">
      <dgm:prSet/>
      <dgm:spPr/>
      <dgm:t>
        <a:bodyPr/>
        <a:lstStyle/>
        <a:p>
          <a:endParaRPr lang="ru-RU"/>
        </a:p>
      </dgm:t>
    </dgm:pt>
    <dgm:pt modelId="{1004B5B3-8250-4260-B45D-47777D4B6A30}" type="sibTrans" cxnId="{E77CE0DC-FE2B-4199-B95A-72D60EE5389E}">
      <dgm:prSet/>
      <dgm:spPr/>
      <dgm:t>
        <a:bodyPr/>
        <a:lstStyle/>
        <a:p>
          <a:endParaRPr lang="ru-RU"/>
        </a:p>
      </dgm:t>
    </dgm:pt>
    <dgm:pt modelId="{D410CC1C-A018-4222-9C9E-0C2ED48F5F48}" type="pres">
      <dgm:prSet presAssocID="{5884C191-4548-449F-8783-2138B7C3D0F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095881C-13B3-44C4-B18F-345F11D6AC0E}" type="pres">
      <dgm:prSet presAssocID="{32DE5016-B53A-45EF-94F8-2DEA2E46F6D4}" presName="linNode" presStyleCnt="0"/>
      <dgm:spPr/>
    </dgm:pt>
    <dgm:pt modelId="{70CFCE25-774F-4778-86CD-628FA49645BA}" type="pres">
      <dgm:prSet presAssocID="{32DE5016-B53A-45EF-94F8-2DEA2E46F6D4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C40EDC-3A32-4C08-86DC-3632F2947CD9}" type="pres">
      <dgm:prSet presAssocID="{32DE5016-B53A-45EF-94F8-2DEA2E46F6D4}" presName="childShp" presStyleLbl="bgAccFollowNode1" presStyleIdx="0" presStyleCnt="2" custScaleY="413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C9C4CE-54E8-4558-818A-7CB127FC687F}" type="pres">
      <dgm:prSet presAssocID="{37766D05-FDD4-4165-B3E2-B5D90E049ADD}" presName="spacing" presStyleCnt="0"/>
      <dgm:spPr/>
    </dgm:pt>
    <dgm:pt modelId="{36F60E0D-88BA-4E0A-B490-28044556598C}" type="pres">
      <dgm:prSet presAssocID="{478162EE-F6D0-4EBD-BA94-5049E7B9B0FC}" presName="linNode" presStyleCnt="0"/>
      <dgm:spPr/>
    </dgm:pt>
    <dgm:pt modelId="{803212DD-9915-48B7-8E3A-A02A56C5D5DB}" type="pres">
      <dgm:prSet presAssocID="{478162EE-F6D0-4EBD-BA94-5049E7B9B0FC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7D45D-DAF6-4D78-A3F7-4E9B055F862C}" type="pres">
      <dgm:prSet presAssocID="{478162EE-F6D0-4EBD-BA94-5049E7B9B0F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1CA61A-FA0B-4BC4-B5CD-8353ADFA2BAD}" type="presOf" srcId="{355005CB-C565-4CE6-BBAC-69A775F2A0B9}" destId="{31E7D45D-DAF6-4D78-A3F7-4E9B055F862C}" srcOrd="0" destOrd="0" presId="urn:microsoft.com/office/officeart/2005/8/layout/vList6"/>
    <dgm:cxn modelId="{9A29FE5E-C039-4394-9414-097147DC0F16}" type="presOf" srcId="{50D3E40D-C45E-4CD3-8912-C94DAE3F4F04}" destId="{0DC40EDC-3A32-4C08-86DC-3632F2947CD9}" srcOrd="0" destOrd="1" presId="urn:microsoft.com/office/officeart/2005/8/layout/vList6"/>
    <dgm:cxn modelId="{E0A4B16F-839F-4546-8592-D5DE41E57012}" srcId="{5884C191-4548-449F-8783-2138B7C3D0FA}" destId="{32DE5016-B53A-45EF-94F8-2DEA2E46F6D4}" srcOrd="0" destOrd="0" parTransId="{61E97DAF-FE70-4B23-B302-E771717D55FB}" sibTransId="{37766D05-FDD4-4165-B3E2-B5D90E049ADD}"/>
    <dgm:cxn modelId="{3B83D570-7414-41F4-B321-E72694324482}" srcId="{32DE5016-B53A-45EF-94F8-2DEA2E46F6D4}" destId="{B7E3177E-E312-4607-B3EB-163DD60E7BBE}" srcOrd="0" destOrd="0" parTransId="{267E7AD6-FCE1-4A0D-A750-6A6B8CB32048}" sibTransId="{0C6A8EC3-071A-4045-B72B-5B3EE0CBFCC5}"/>
    <dgm:cxn modelId="{0383B445-F7CB-4867-970B-0964AC8E0E95}" type="presOf" srcId="{5FA9C598-69B0-41A3-AACF-B058C88AD11B}" destId="{0DC40EDC-3A32-4C08-86DC-3632F2947CD9}" srcOrd="0" destOrd="2" presId="urn:microsoft.com/office/officeart/2005/8/layout/vList6"/>
    <dgm:cxn modelId="{DA614F48-FD31-4A52-9EFC-3DC5CF9028BF}" srcId="{478162EE-F6D0-4EBD-BA94-5049E7B9B0FC}" destId="{355005CB-C565-4CE6-BBAC-69A775F2A0B9}" srcOrd="0" destOrd="0" parTransId="{D4CACACA-D379-4DC4-A527-34DB45BB0D82}" sibTransId="{C5C4D931-E37F-49ED-8264-928E671E0D13}"/>
    <dgm:cxn modelId="{522E2A0F-086F-4EFF-A906-E4D55B8A2FB8}" srcId="{32DE5016-B53A-45EF-94F8-2DEA2E46F6D4}" destId="{50D3E40D-C45E-4CD3-8912-C94DAE3F4F04}" srcOrd="1" destOrd="0" parTransId="{DB442949-12C1-4077-85C3-C58DE1292D21}" sibTransId="{4F88AF9A-6FC3-4488-BAE0-74722B87C870}"/>
    <dgm:cxn modelId="{4E9F3443-C989-415D-8471-EA2FBCA36AB1}" type="presOf" srcId="{32DE5016-B53A-45EF-94F8-2DEA2E46F6D4}" destId="{70CFCE25-774F-4778-86CD-628FA49645BA}" srcOrd="0" destOrd="0" presId="urn:microsoft.com/office/officeart/2005/8/layout/vList6"/>
    <dgm:cxn modelId="{E77CE0DC-FE2B-4199-B95A-72D60EE5389E}" srcId="{32DE5016-B53A-45EF-94F8-2DEA2E46F6D4}" destId="{5FA9C598-69B0-41A3-AACF-B058C88AD11B}" srcOrd="2" destOrd="0" parTransId="{6505559D-047D-4455-802F-4A36AA0EF58F}" sibTransId="{1004B5B3-8250-4260-B45D-47777D4B6A30}"/>
    <dgm:cxn modelId="{66BC58B4-8F64-4349-BBFC-E05554A27C80}" srcId="{478162EE-F6D0-4EBD-BA94-5049E7B9B0FC}" destId="{F5B2E3D3-A86F-4E0E-82F4-2CC8E753E1BF}" srcOrd="1" destOrd="0" parTransId="{0B2B11BD-108E-498D-8613-C74124B978BA}" sibTransId="{A2ABF5AB-159A-45F4-BEE3-D531FE6DFE5D}"/>
    <dgm:cxn modelId="{EC9141C1-69E7-42AA-A1AC-C1545A63649F}" type="presOf" srcId="{478162EE-F6D0-4EBD-BA94-5049E7B9B0FC}" destId="{803212DD-9915-48B7-8E3A-A02A56C5D5DB}" srcOrd="0" destOrd="0" presId="urn:microsoft.com/office/officeart/2005/8/layout/vList6"/>
    <dgm:cxn modelId="{49297201-7E62-481E-971C-2DC41E92BA7E}" type="presOf" srcId="{B7E3177E-E312-4607-B3EB-163DD60E7BBE}" destId="{0DC40EDC-3A32-4C08-86DC-3632F2947CD9}" srcOrd="0" destOrd="0" presId="urn:microsoft.com/office/officeart/2005/8/layout/vList6"/>
    <dgm:cxn modelId="{28ACE57F-B3CF-42D0-821D-2882857CED18}" type="presOf" srcId="{F5B2E3D3-A86F-4E0E-82F4-2CC8E753E1BF}" destId="{31E7D45D-DAF6-4D78-A3F7-4E9B055F862C}" srcOrd="0" destOrd="1" presId="urn:microsoft.com/office/officeart/2005/8/layout/vList6"/>
    <dgm:cxn modelId="{53FD12B8-25A6-4A25-8BCD-0D4B77E11E70}" type="presOf" srcId="{5884C191-4548-449F-8783-2138B7C3D0FA}" destId="{D410CC1C-A018-4222-9C9E-0C2ED48F5F48}" srcOrd="0" destOrd="0" presId="urn:microsoft.com/office/officeart/2005/8/layout/vList6"/>
    <dgm:cxn modelId="{BCC25C7A-2653-49E1-8D47-F3CE4A187F00}" srcId="{5884C191-4548-449F-8783-2138B7C3D0FA}" destId="{478162EE-F6D0-4EBD-BA94-5049E7B9B0FC}" srcOrd="1" destOrd="0" parTransId="{2D9867DC-FA67-48A5-A307-ACBBF1EE4E71}" sibTransId="{867B468D-E863-4048-9809-1FE9DE0FE6BB}"/>
    <dgm:cxn modelId="{2B1D8449-7895-4B5E-BC80-06C0146C0231}" type="presParOf" srcId="{D410CC1C-A018-4222-9C9E-0C2ED48F5F48}" destId="{2095881C-13B3-44C4-B18F-345F11D6AC0E}" srcOrd="0" destOrd="0" presId="urn:microsoft.com/office/officeart/2005/8/layout/vList6"/>
    <dgm:cxn modelId="{560159CD-0C22-4244-BFA7-62625493C467}" type="presParOf" srcId="{2095881C-13B3-44C4-B18F-345F11D6AC0E}" destId="{70CFCE25-774F-4778-86CD-628FA49645BA}" srcOrd="0" destOrd="0" presId="urn:microsoft.com/office/officeart/2005/8/layout/vList6"/>
    <dgm:cxn modelId="{C9F11E6F-4E0D-47C9-B3C0-85A020C967D7}" type="presParOf" srcId="{2095881C-13B3-44C4-B18F-345F11D6AC0E}" destId="{0DC40EDC-3A32-4C08-86DC-3632F2947CD9}" srcOrd="1" destOrd="0" presId="urn:microsoft.com/office/officeart/2005/8/layout/vList6"/>
    <dgm:cxn modelId="{E976EE33-2B90-4A2C-89DC-7976BAFB8639}" type="presParOf" srcId="{D410CC1C-A018-4222-9C9E-0C2ED48F5F48}" destId="{67C9C4CE-54E8-4558-818A-7CB127FC687F}" srcOrd="1" destOrd="0" presId="urn:microsoft.com/office/officeart/2005/8/layout/vList6"/>
    <dgm:cxn modelId="{60335989-7CDE-4433-A83F-B1836670B6DD}" type="presParOf" srcId="{D410CC1C-A018-4222-9C9E-0C2ED48F5F48}" destId="{36F60E0D-88BA-4E0A-B490-28044556598C}" srcOrd="2" destOrd="0" presId="urn:microsoft.com/office/officeart/2005/8/layout/vList6"/>
    <dgm:cxn modelId="{767015CE-843B-404F-89ED-26EDE662C6CB}" type="presParOf" srcId="{36F60E0D-88BA-4E0A-B490-28044556598C}" destId="{803212DD-9915-48B7-8E3A-A02A56C5D5DB}" srcOrd="0" destOrd="0" presId="urn:microsoft.com/office/officeart/2005/8/layout/vList6"/>
    <dgm:cxn modelId="{57D976C5-5A2F-4CF4-9CC7-10E885989CFA}" type="presParOf" srcId="{36F60E0D-88BA-4E0A-B490-28044556598C}" destId="{31E7D45D-DAF6-4D78-A3F7-4E9B055F862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0238BD-C9DA-493A-8C6C-3990D8F4EF79}">
      <dsp:nvSpPr>
        <dsp:cNvPr id="0" name=""/>
        <dsp:cNvSpPr/>
      </dsp:nvSpPr>
      <dsp:spPr>
        <a:xfrm>
          <a:off x="0" y="29618"/>
          <a:ext cx="8352928" cy="17163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90AC9-67AF-412A-8FA7-80727AA58381}">
      <dsp:nvSpPr>
        <dsp:cNvPr id="0" name=""/>
        <dsp:cNvSpPr/>
      </dsp:nvSpPr>
      <dsp:spPr>
        <a:xfrm>
          <a:off x="360028" y="116970"/>
          <a:ext cx="2178147" cy="139519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33C16F-1E43-4489-99F7-5B750309C125}">
      <dsp:nvSpPr>
        <dsp:cNvPr id="0" name=""/>
        <dsp:cNvSpPr/>
      </dsp:nvSpPr>
      <dsp:spPr>
        <a:xfrm rot="10800000">
          <a:off x="288020" y="1728191"/>
          <a:ext cx="2397700" cy="1762924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atin typeface="Georgia" pitchFamily="18" charset="0"/>
            </a:rPr>
            <a:t>Разработка методических, учебно-методических пособий, рекомендаций; подготовка материалов для публикации  в сборник и др.</a:t>
          </a:r>
          <a:endParaRPr lang="ru-RU" sz="1050" b="1" i="1" kern="1200" dirty="0" smtClean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Методическое пособие  по изучению географии Подмосковья</a:t>
          </a:r>
          <a:endParaRPr lang="ru-RU" sz="1100" kern="1200" dirty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</dsp:txBody>
      <dsp:txXfrm rot="10800000">
        <a:off x="288020" y="1728191"/>
        <a:ext cx="2397700" cy="1762924"/>
      </dsp:txXfrm>
    </dsp:sp>
    <dsp:sp modelId="{42F810A1-78B6-4346-893F-0F6F84411F37}">
      <dsp:nvSpPr>
        <dsp:cNvPr id="0" name=""/>
        <dsp:cNvSpPr/>
      </dsp:nvSpPr>
      <dsp:spPr>
        <a:xfrm>
          <a:off x="4175905" y="417758"/>
          <a:ext cx="1031693" cy="125271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ED60C9-17FC-4396-9404-824540EC8050}">
      <dsp:nvSpPr>
        <dsp:cNvPr id="0" name=""/>
        <dsp:cNvSpPr/>
      </dsp:nvSpPr>
      <dsp:spPr>
        <a:xfrm rot="10800000">
          <a:off x="3010077" y="1864801"/>
          <a:ext cx="2332761" cy="165149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Georgia" pitchFamily="18" charset="0"/>
            </a:rPr>
            <a:t>Разработка олимпиадных  заданий</a:t>
          </a:r>
          <a:endParaRPr lang="ru-RU" sz="1200" b="1" kern="1200" dirty="0" smtClean="0">
            <a:latin typeface="Georgia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</a:t>
          </a:r>
          <a:r>
            <a:rPr lang="ru-RU" sz="1100" b="1" kern="1200" dirty="0" smtClean="0">
              <a:latin typeface="Georgia" pitchFamily="18" charset="0"/>
            </a:rPr>
            <a:t>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для регионального этапа Всероссийской олимпиады школьников </a:t>
          </a:r>
          <a:endParaRPr lang="ru-RU" sz="1100" b="1" kern="1200" dirty="0" smtClean="0">
            <a:latin typeface="Georgia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 rot="10800000">
        <a:off x="3010077" y="1864801"/>
        <a:ext cx="2332761" cy="1651499"/>
      </dsp:txXfrm>
    </dsp:sp>
    <dsp:sp modelId="{E8A42566-E7DC-4661-BE21-7EB704025EA4}">
      <dsp:nvSpPr>
        <dsp:cNvPr id="0" name=""/>
        <dsp:cNvSpPr/>
      </dsp:nvSpPr>
      <dsp:spPr>
        <a:xfrm>
          <a:off x="3073610" y="216028"/>
          <a:ext cx="1102860" cy="139673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A749F6-2F71-468F-997B-A29B7A20ABE1}">
      <dsp:nvSpPr>
        <dsp:cNvPr id="0" name=""/>
        <dsp:cNvSpPr/>
      </dsp:nvSpPr>
      <dsp:spPr>
        <a:xfrm rot="10800000">
          <a:off x="5744991" y="1800204"/>
          <a:ext cx="2426377" cy="174582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Georgia" pitchFamily="18" charset="0"/>
            </a:rPr>
            <a:t>Разработка программ повышения квалификации педагогических работников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Например: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1" kern="1200" dirty="0" smtClean="0">
              <a:solidFill>
                <a:schemeClr val="accent6">
                  <a:lumMod val="60000"/>
                  <a:lumOff val="40000"/>
                </a:schemeClr>
              </a:solidFill>
              <a:latin typeface="Georgia" pitchFamily="18" charset="0"/>
            </a:rPr>
            <a:t>программа повышения квалификации «Научный подход в обучении географии»</a:t>
          </a:r>
          <a:endParaRPr lang="ru-RU" sz="1100" b="1" i="1" kern="1200" dirty="0">
            <a:solidFill>
              <a:schemeClr val="accent6">
                <a:lumMod val="60000"/>
                <a:lumOff val="40000"/>
              </a:schemeClr>
            </a:solidFill>
            <a:latin typeface="Georgia" pitchFamily="18" charset="0"/>
          </a:endParaRPr>
        </a:p>
      </dsp:txBody>
      <dsp:txXfrm rot="10800000">
        <a:off x="5744991" y="1800204"/>
        <a:ext cx="2426377" cy="174582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6F7FFD-9A57-454A-9835-B2415DDD1F41}">
      <dsp:nvSpPr>
        <dsp:cNvPr id="0" name=""/>
        <dsp:cNvSpPr/>
      </dsp:nvSpPr>
      <dsp:spPr>
        <a:xfrm>
          <a:off x="3187954" y="1761"/>
          <a:ext cx="5593620" cy="10787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</a:t>
          </a:r>
          <a:r>
            <a:rPr lang="ru-RU" sz="1400" b="1" i="1" kern="1200" dirty="0" smtClean="0">
              <a:solidFill>
                <a:srgbClr val="002060"/>
              </a:solidFill>
            </a:rPr>
            <a:t> </a:t>
          </a:r>
          <a:r>
            <a:rPr lang="ru-RU" sz="1400" b="1" kern="1200" dirty="0" smtClean="0">
              <a:solidFill>
                <a:srgbClr val="002060"/>
              </a:solidFill>
            </a:rPr>
            <a:t>научно – практический семинар для учителей биологии, химии и экологии «Перспективы развития экологического образования в Московской области в 2014-2018 г.г.»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3187954" y="1761"/>
        <a:ext cx="5593620" cy="1078713"/>
      </dsp:txXfrm>
    </dsp:sp>
    <dsp:sp modelId="{51D796A4-7700-4B73-B659-BE1E5EB2A047}">
      <dsp:nvSpPr>
        <dsp:cNvPr id="0" name=""/>
        <dsp:cNvSpPr/>
      </dsp:nvSpPr>
      <dsp:spPr>
        <a:xfrm>
          <a:off x="3400" y="1761"/>
          <a:ext cx="3184553" cy="10787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Выступление на семинарах</a:t>
          </a:r>
          <a:endParaRPr lang="ru-RU" sz="2000" kern="1200" dirty="0"/>
        </a:p>
      </dsp:txBody>
      <dsp:txXfrm>
        <a:off x="3400" y="1761"/>
        <a:ext cx="3184553" cy="1078713"/>
      </dsp:txXfrm>
    </dsp:sp>
    <dsp:sp modelId="{925C6FCA-8804-4220-910C-C59F58B99F87}">
      <dsp:nvSpPr>
        <dsp:cNvPr id="0" name=""/>
        <dsp:cNvSpPr/>
      </dsp:nvSpPr>
      <dsp:spPr>
        <a:xfrm>
          <a:off x="3514848" y="1188346"/>
          <a:ext cx="5265838" cy="136772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solidFill>
              <a:srgbClr val="002060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 </a:t>
          </a:r>
          <a:r>
            <a:rPr lang="ru-RU" sz="1400" b="1" kern="1200" dirty="0" err="1" smtClean="0">
              <a:solidFill>
                <a:srgbClr val="002060"/>
              </a:solidFill>
            </a:rPr>
            <a:t>вебинар</a:t>
          </a:r>
          <a:r>
            <a:rPr lang="ru-RU" sz="1400" b="1" kern="1200" dirty="0" smtClean="0">
              <a:solidFill>
                <a:srgbClr val="002060"/>
              </a:solidFill>
            </a:rPr>
            <a:t> для педагогических работников СПО «Передовой педагогический опыт и инновации в профессиональном образовании»</a:t>
          </a:r>
          <a:endParaRPr lang="ru-RU" sz="1400" b="1" kern="1200" dirty="0">
            <a:solidFill>
              <a:srgbClr val="002060"/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solidFill>
              <a:srgbClr val="002060"/>
            </a:solidFill>
          </a:endParaRPr>
        </a:p>
      </dsp:txBody>
      <dsp:txXfrm>
        <a:off x="3514848" y="1188346"/>
        <a:ext cx="5265838" cy="1367722"/>
      </dsp:txXfrm>
    </dsp:sp>
    <dsp:sp modelId="{E0D33C14-98C1-451C-B42C-271EA76B1B7A}">
      <dsp:nvSpPr>
        <dsp:cNvPr id="0" name=""/>
        <dsp:cNvSpPr/>
      </dsp:nvSpPr>
      <dsp:spPr>
        <a:xfrm>
          <a:off x="4289" y="1332851"/>
          <a:ext cx="3510558" cy="107871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Выступление на </a:t>
          </a:r>
          <a:r>
            <a:rPr lang="ru-RU" sz="2000" b="1" kern="1200" dirty="0" err="1" smtClean="0"/>
            <a:t>вебинарах</a:t>
          </a:r>
          <a:endParaRPr lang="ru-RU" sz="2000" kern="1200" dirty="0"/>
        </a:p>
      </dsp:txBody>
      <dsp:txXfrm>
        <a:off x="4289" y="1332851"/>
        <a:ext cx="3510558" cy="1078713"/>
      </dsp:txXfrm>
    </dsp:sp>
    <dsp:sp modelId="{525FD925-FD44-49C3-B5A2-B65316FF9270}">
      <dsp:nvSpPr>
        <dsp:cNvPr id="0" name=""/>
        <dsp:cNvSpPr/>
      </dsp:nvSpPr>
      <dsp:spPr>
        <a:xfrm>
          <a:off x="3513990" y="2663940"/>
          <a:ext cx="5270985" cy="10787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i="1" kern="1200" dirty="0" smtClean="0">
              <a:solidFill>
                <a:srgbClr val="C00000"/>
              </a:solidFill>
            </a:rPr>
            <a:t>Например: </a:t>
          </a:r>
          <a:r>
            <a:rPr lang="ru-RU" sz="1400" b="1" kern="1200" dirty="0" smtClean="0">
              <a:solidFill>
                <a:srgbClr val="002060"/>
              </a:solidFill>
            </a:rPr>
            <a:t>круглый стол преподавателей технологического образования МО «Современные методы работы с одаренными детьми в системе непрерывного технологического образования»</a:t>
          </a:r>
        </a:p>
      </dsp:txBody>
      <dsp:txXfrm>
        <a:off x="3513990" y="2663940"/>
        <a:ext cx="5270985" cy="1078713"/>
      </dsp:txXfrm>
    </dsp:sp>
    <dsp:sp modelId="{F4E399F3-1AC3-425C-B1FE-9687386BE039}">
      <dsp:nvSpPr>
        <dsp:cNvPr id="0" name=""/>
        <dsp:cNvSpPr/>
      </dsp:nvSpPr>
      <dsp:spPr>
        <a:xfrm>
          <a:off x="0" y="2663940"/>
          <a:ext cx="3513990" cy="107871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Выступление на круглых столах</a:t>
          </a:r>
          <a:endParaRPr lang="ru-RU" sz="2000" kern="1200" dirty="0"/>
        </a:p>
      </dsp:txBody>
      <dsp:txXfrm>
        <a:off x="0" y="2663940"/>
        <a:ext cx="3513990" cy="107871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C40EDC-3A32-4C08-86DC-3632F2947CD9}">
      <dsp:nvSpPr>
        <dsp:cNvPr id="0" name=""/>
        <dsp:cNvSpPr/>
      </dsp:nvSpPr>
      <dsp:spPr>
        <a:xfrm>
          <a:off x="3513990" y="432455"/>
          <a:ext cx="5270985" cy="609934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" tIns="7620" rIns="7620" bIns="76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solidFill>
              <a:srgbClr val="00206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solidFill>
                <a:srgbClr val="C00000"/>
              </a:solidFill>
            </a:rPr>
            <a:t>Например</a:t>
          </a:r>
          <a:r>
            <a:rPr lang="ru-RU" sz="1600" b="1" kern="1200" dirty="0" smtClean="0">
              <a:solidFill>
                <a:srgbClr val="C00000"/>
              </a:solidFill>
            </a:rPr>
            <a:t>: </a:t>
          </a:r>
          <a:r>
            <a:rPr lang="ru-RU" sz="1600" b="1" kern="1200" dirty="0" smtClean="0">
              <a:solidFill>
                <a:srgbClr val="002060"/>
              </a:solidFill>
            </a:rPr>
            <a:t>«Проблемы одаренности детей»</a:t>
          </a:r>
          <a:endParaRPr lang="ru-RU" sz="1200" kern="1200" dirty="0">
            <a:solidFill>
              <a:srgbClr val="00206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solidFill>
              <a:srgbClr val="002060"/>
            </a:solidFill>
          </a:endParaRPr>
        </a:p>
      </dsp:txBody>
      <dsp:txXfrm>
        <a:off x="3513990" y="432455"/>
        <a:ext cx="5270985" cy="609934"/>
      </dsp:txXfrm>
    </dsp:sp>
    <dsp:sp modelId="{70CFCE25-774F-4778-86CD-628FA49645BA}">
      <dsp:nvSpPr>
        <dsp:cNvPr id="0" name=""/>
        <dsp:cNvSpPr/>
      </dsp:nvSpPr>
      <dsp:spPr>
        <a:xfrm>
          <a:off x="0" y="377"/>
          <a:ext cx="3513990" cy="14740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Участие в работе дискуссионного клуба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/>
            <a:t>(организация работы и /или выступление)</a:t>
          </a:r>
          <a:endParaRPr lang="ru-RU" sz="1400" b="1" i="1" kern="1200" dirty="0"/>
        </a:p>
      </dsp:txBody>
      <dsp:txXfrm>
        <a:off x="0" y="377"/>
        <a:ext cx="3513990" cy="1474089"/>
      </dsp:txXfrm>
    </dsp:sp>
    <dsp:sp modelId="{31E7D45D-DAF6-4D78-A3F7-4E9B055F862C}">
      <dsp:nvSpPr>
        <dsp:cNvPr id="0" name=""/>
        <dsp:cNvSpPr/>
      </dsp:nvSpPr>
      <dsp:spPr>
        <a:xfrm>
          <a:off x="3513990" y="1621876"/>
          <a:ext cx="5270985" cy="14740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10795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kern="1200" dirty="0" smtClean="0">
            <a:solidFill>
              <a:srgbClr val="00206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solidFill>
                <a:srgbClr val="C00000"/>
              </a:solidFill>
            </a:rPr>
            <a:t>Например</a:t>
          </a:r>
          <a:r>
            <a:rPr lang="ru-RU" sz="1600" b="1" kern="1200" dirty="0" smtClean="0">
              <a:solidFill>
                <a:srgbClr val="C00000"/>
              </a:solidFill>
            </a:rPr>
            <a:t>: </a:t>
          </a:r>
          <a:r>
            <a:rPr lang="ru-RU" sz="1600" b="1" kern="1200" dirty="0" smtClean="0">
              <a:solidFill>
                <a:srgbClr val="002060"/>
              </a:solidFill>
            </a:rPr>
            <a:t>«Роль Ассоциации учителей изобразительного искусства Московской области в оказании содействия профессиональному росту педагогов и подготовке к аттестации»</a:t>
          </a:r>
        </a:p>
      </dsp:txBody>
      <dsp:txXfrm>
        <a:off x="3513990" y="1621876"/>
        <a:ext cx="5270985" cy="1474089"/>
      </dsp:txXfrm>
    </dsp:sp>
    <dsp:sp modelId="{803212DD-9915-48B7-8E3A-A02A56C5D5DB}">
      <dsp:nvSpPr>
        <dsp:cNvPr id="0" name=""/>
        <dsp:cNvSpPr/>
      </dsp:nvSpPr>
      <dsp:spPr>
        <a:xfrm>
          <a:off x="0" y="1621876"/>
          <a:ext cx="3513990" cy="1474089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Участие в работе Форумов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 </a:t>
          </a:r>
          <a:r>
            <a:rPr lang="ru-RU" sz="1400" b="1" i="1" kern="1200" dirty="0" smtClean="0"/>
            <a:t>(организация работы и /или выступление)</a:t>
          </a:r>
        </a:p>
      </dsp:txBody>
      <dsp:txXfrm>
        <a:off x="0" y="1621876"/>
        <a:ext cx="3513990" cy="14740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#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599D34-C9BB-4052-A34E-74CEEC0C6D12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96DFB-915A-4D4C-AFB2-7F1CC8663E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313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5E99F03-36DE-4C89-A046-94A5EF73B3B9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080F36-DBB4-4FF4-838B-EF01918FA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8296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C2B2E-B2C0-4A6A-B846-D5FE1FDF32A6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4123184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47E3441-56EE-45C7-8165-3B3CC18E2F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DF298-8BAE-4E93-A94C-1EE23F85A11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4258F-E4B2-4A39-9796-8BA4DAB95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BF903-6D76-466F-98DC-0AD7A434D247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6FD086E-2208-40E0-97E8-DC99AED1DD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E5440-3B74-4617-8607-12FBC66313AD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205A5-E0EB-4B8B-9DDF-1335C87B42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8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Прямоугольник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Овал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2CBEC-46E7-4396-988A-808A86B29A3B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9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4626EBA-7C75-4397-86E3-1098884BD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DF52-B102-48B9-8CCA-7DBE2B15162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2BEF2-18E8-4D0D-92C2-B55887ECBD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4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51D91-3F6C-48B0-8ADD-F86F9CB5C2A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9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0D602EF-D642-4305-8F44-BD99ADE2C7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E5C75F6-A38B-4A54-9564-966EB6184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E222F-A161-4FDF-8C6D-E6EFECDAA552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3F5DB-2C1D-4F6F-9E48-BC25795BB5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5E8A40-5F7C-4EF7-9FFE-7F1356A527C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3A1E5-D557-46FB-8B88-0777424EEB00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950B3-EB02-49C8-A612-44D8D00744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Прямоугольник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Прямоугольник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7" name="Прямоугольник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Овал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761486-8738-4DAA-B399-D3B516E62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5F24-A508-4A8A-AEC0-F51CCBC3A8A1}" type="datetimeFigureOut">
              <a:rPr lang="ru-RU"/>
              <a:pPr>
                <a:defRPr/>
              </a:pPr>
              <a:t>27.06.2017</a:t>
            </a:fld>
            <a:endParaRPr lang="ru-RU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8695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7743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39716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6117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7761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71652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99570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26995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26023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7267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1773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7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 dirty="0" smtClean="0"/>
              <a:t>СЕМЕНОВА ИРИНА ИВАНОВНА03.03.2017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AC2AD7-5A96-44B8-8CE1-5510E3C66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8" name="Заголовок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9" name="Текст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88A44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88A44D"/>
          </a:solidFill>
          <a:latin typeface="Georgia" pitchFamily="18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9BBB59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064A2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4BACC6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46F8A-33A3-4494-94DE-F397A6755DFB}" type="datetimeFigureOut">
              <a:rPr lang="ru-RU" smtClean="0"/>
              <a:pPr/>
              <a:t>27.06.2017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9B685-B52F-4916-A0D5-A032B1C0D0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523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5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3.xml"/><Relationship Id="rId7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microsoft.com/office/2007/relationships/diagramDrawing" Target="../diagrams/drawin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79512" y="5733256"/>
            <a:ext cx="8784976" cy="648072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ru-RU" sz="1800" cap="none" spc="0" dirty="0" smtClean="0">
                <a:ln w="1905"/>
                <a:solidFill>
                  <a:schemeClr val="accent6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Семенова И.И.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200" i="1" cap="none" dirty="0" smtClean="0">
                <a:solidFill>
                  <a:srgbClr val="002060"/>
                </a:solidFill>
              </a:rPr>
              <a:t>старший научный сотрудник РНМЦ ЭОПД, </a:t>
            </a:r>
            <a:r>
              <a:rPr lang="ru-RU" sz="1200" i="1" cap="none" dirty="0" err="1" smtClean="0">
                <a:solidFill>
                  <a:srgbClr val="002060"/>
                </a:solidFill>
              </a:rPr>
              <a:t>к.п.н</a:t>
            </a:r>
            <a:r>
              <a:rPr lang="ru-RU" sz="1200" i="1" cap="none" dirty="0" smtClean="0">
                <a:solidFill>
                  <a:srgbClr val="002060"/>
                </a:solidFill>
              </a:rPr>
              <a:t>.</a:t>
            </a:r>
          </a:p>
          <a:p>
            <a:pPr>
              <a:defRPr/>
            </a:pP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3068960"/>
            <a:ext cx="8784976" cy="576064"/>
          </a:xfrm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Вебинар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/>
          <a:srcRect l="11881" t="10567" r="34809" b="62371"/>
          <a:stretch>
            <a:fillRect/>
          </a:stretch>
        </p:blipFill>
        <p:spPr bwMode="auto">
          <a:xfrm>
            <a:off x="179512" y="188640"/>
            <a:ext cx="878497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55576" y="3659540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Учет результатов деятельности педагогов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 профессиональных ассоциациях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при аттестации на квалификационную категорию (первую/высшую) 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semenova_ii\Desktop\U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34137"/>
            <a:ext cx="1488166" cy="12468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707904" y="1580979"/>
            <a:ext cx="48965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</a:t>
            </a:r>
            <a:r>
              <a:rPr lang="ru-RU" sz="2000" b="1" dirty="0">
                <a:solidFill>
                  <a:srgbClr val="C00000"/>
                </a:solidFill>
              </a:rPr>
              <a:t>ценка результатов участия педагогов в деятельности </a:t>
            </a:r>
          </a:p>
          <a:p>
            <a:r>
              <a:rPr lang="ru-RU" sz="2000" b="1" dirty="0">
                <a:solidFill>
                  <a:srgbClr val="C00000"/>
                </a:solidFill>
              </a:rPr>
              <a:t>профессиональной ассоциации педагогов Московской области «Учителя Подмосковья» </a:t>
            </a:r>
            <a:endParaRPr lang="ru-RU" sz="2000" b="1" dirty="0" smtClean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</a:rPr>
              <a:t>при </a:t>
            </a:r>
            <a:r>
              <a:rPr lang="ru-RU" sz="2000" b="1" dirty="0">
                <a:solidFill>
                  <a:srgbClr val="C00000"/>
                </a:solidFill>
              </a:rPr>
              <a:t>проведении аттестации на квалификационные категории (первую/высшую) осуществляется на основе учета направлений деятельности, определенных Уставом  Ассоциации </a:t>
            </a:r>
            <a:r>
              <a:rPr lang="ru-RU" sz="1400" b="1" dirty="0">
                <a:solidFill>
                  <a:srgbClr val="C00000"/>
                </a:solidFill>
              </a:rPr>
              <a:t>(утвержден Общим собранием учредителей протокол № 1 от 10 ноября 2014 г.)</a:t>
            </a:r>
            <a:r>
              <a:rPr lang="ru-RU" sz="2000" b="1" dirty="0">
                <a:solidFill>
                  <a:srgbClr val="C00000"/>
                </a:solidFill>
              </a:rPr>
              <a:t>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2762250" cy="2762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5076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semenova_ii\Desktop\U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12050"/>
            <a:ext cx="1160043" cy="971928"/>
          </a:xfrm>
          <a:prstGeom prst="rect">
            <a:avLst/>
          </a:prstGeom>
          <a:noFill/>
        </p:spPr>
      </p:pic>
      <p:pic>
        <p:nvPicPr>
          <p:cNvPr id="6" name="Рисунок 5" descr="&amp;Pcy;&amp;ocy;&amp;khcy;&amp;ocy;&amp;zhcy;&amp;iecy;&amp;iecy; &amp;icy;&amp;zcy;&amp;ocy;&amp;bcy;&amp;rcy;&amp;acy;&amp;zhcy;&amp;iecy;&amp;ncy;&amp;icy;&amp;iecy;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88640"/>
            <a:ext cx="1788160" cy="18999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23529" y="1442550"/>
            <a:ext cx="2736303" cy="4909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171450" lvl="0" indent="-171450">
              <a:spcBef>
                <a:spcPts val="12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050" b="1" dirty="0" smtClean="0">
                <a:solidFill>
                  <a:srgbClr val="002060"/>
                </a:solidFill>
              </a:rPr>
              <a:t>Содействие </a:t>
            </a:r>
            <a:r>
              <a:rPr lang="ru-RU" sz="1050" b="1" dirty="0">
                <a:solidFill>
                  <a:srgbClr val="002060"/>
                </a:solidFill>
              </a:rPr>
              <a:t>эффективному использованию результатов педагогических исследований для повышения качества </a:t>
            </a:r>
            <a:r>
              <a:rPr lang="ru-RU" sz="1050" b="1" dirty="0" smtClean="0">
                <a:solidFill>
                  <a:srgbClr val="002060"/>
                </a:solidFill>
              </a:rPr>
              <a:t>образования</a:t>
            </a:r>
            <a:endParaRPr lang="ru-RU" sz="1050" b="1" dirty="0">
              <a:solidFill>
                <a:srgbClr val="002060"/>
              </a:solidFill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050" b="1" dirty="0">
                <a:solidFill>
                  <a:srgbClr val="002060"/>
                </a:solidFill>
              </a:rPr>
              <a:t>распространение инновационных </a:t>
            </a:r>
            <a:r>
              <a:rPr lang="ru-RU" sz="1050" b="1">
                <a:solidFill>
                  <a:srgbClr val="002060"/>
                </a:solidFill>
              </a:rPr>
              <a:t>педагогических </a:t>
            </a:r>
            <a:r>
              <a:rPr lang="ru-RU" sz="1050" b="1" smtClean="0">
                <a:solidFill>
                  <a:srgbClr val="002060"/>
                </a:solidFill>
              </a:rPr>
              <a:t>разработок</a:t>
            </a:r>
            <a:endParaRPr lang="ru-RU" sz="1050" b="1" dirty="0">
              <a:solidFill>
                <a:srgbClr val="002060"/>
              </a:solidFill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050" b="1" dirty="0">
                <a:solidFill>
                  <a:srgbClr val="002060"/>
                </a:solidFill>
              </a:rPr>
              <a:t>содействие развитию сотрудничества образовательных организаций  с научным и производственным комплексом Московской </a:t>
            </a:r>
            <a:r>
              <a:rPr lang="ru-RU" sz="1050" b="1" dirty="0" smtClean="0">
                <a:solidFill>
                  <a:srgbClr val="002060"/>
                </a:solidFill>
              </a:rPr>
              <a:t>области</a:t>
            </a:r>
            <a:endParaRPr lang="ru-RU" sz="1050" b="1" dirty="0">
              <a:solidFill>
                <a:srgbClr val="002060"/>
              </a:solidFill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050" b="1" dirty="0">
                <a:solidFill>
                  <a:srgbClr val="002060"/>
                </a:solidFill>
              </a:rPr>
              <a:t>содействие развитию сотрудничества с российскими и международными образовательными </a:t>
            </a:r>
            <a:r>
              <a:rPr lang="ru-RU" sz="1050" b="1" dirty="0" smtClean="0">
                <a:solidFill>
                  <a:srgbClr val="002060"/>
                </a:solidFill>
              </a:rPr>
              <a:t>организациями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050" b="1" dirty="0">
                <a:solidFill>
                  <a:srgbClr val="002060"/>
                </a:solidFill>
              </a:rPr>
              <a:t>содействие широкомасштабной информационно-просветительской деятельности  в сфере </a:t>
            </a:r>
            <a:r>
              <a:rPr lang="ru-RU" sz="1050" b="1" dirty="0" smtClean="0">
                <a:solidFill>
                  <a:srgbClr val="002060"/>
                </a:solidFill>
              </a:rPr>
              <a:t>образования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19872" y="2204864"/>
            <a:ext cx="2545474" cy="41395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b="1" dirty="0">
                <a:solidFill>
                  <a:srgbClr val="002060"/>
                </a:solidFill>
              </a:rPr>
              <a:t>У</a:t>
            </a:r>
            <a:r>
              <a:rPr lang="ru-RU" sz="1100" b="1" dirty="0">
                <a:solidFill>
                  <a:srgbClr val="002060"/>
                </a:solidFill>
              </a:rPr>
              <a:t>частие в общественных слушаниях и общественных экспертизах проектов нормативных правовых актов Московской области в сфере образования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 smtClean="0">
                <a:solidFill>
                  <a:srgbClr val="002060"/>
                </a:solidFill>
              </a:rPr>
              <a:t>участие </a:t>
            </a:r>
            <a:r>
              <a:rPr lang="ru-RU" sz="1100" b="1" dirty="0">
                <a:solidFill>
                  <a:srgbClr val="002060"/>
                </a:solidFill>
              </a:rPr>
              <a:t>в проведении профессионально-общественной экспертизы образовательных организаций (образовательных </a:t>
            </a:r>
            <a:r>
              <a:rPr lang="ru-RU" sz="1100" b="1" dirty="0" smtClean="0">
                <a:solidFill>
                  <a:srgbClr val="002060"/>
                </a:solidFill>
              </a:rPr>
              <a:t>программ)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 smtClean="0">
                <a:solidFill>
                  <a:srgbClr val="002060"/>
                </a:solidFill>
              </a:rPr>
              <a:t>организация </a:t>
            </a:r>
            <a:r>
              <a:rPr lang="ru-RU" sz="1100" b="1" dirty="0">
                <a:solidFill>
                  <a:srgbClr val="002060"/>
                </a:solidFill>
              </a:rPr>
              <a:t>и проведение лекций, семинаров, конференций, симпозиумов, форумов, конгрессов, консультации, курсов, выставок, фестивалей, концертов и других форм распространения знаний и </a:t>
            </a:r>
            <a:r>
              <a:rPr lang="ru-RU" sz="1100" b="1" dirty="0" smtClean="0">
                <a:solidFill>
                  <a:srgbClr val="002060"/>
                </a:solidFill>
              </a:rPr>
              <a:t>информации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0192" y="1470706"/>
            <a:ext cx="2448272" cy="483861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17145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>
                <a:solidFill>
                  <a:srgbClr val="002060"/>
                </a:solidFill>
              </a:rPr>
              <a:t>О</a:t>
            </a:r>
            <a:r>
              <a:rPr lang="ru-RU" sz="1100" b="1" dirty="0" smtClean="0">
                <a:solidFill>
                  <a:srgbClr val="002060"/>
                </a:solidFill>
              </a:rPr>
              <a:t>существление </a:t>
            </a:r>
            <a:r>
              <a:rPr lang="ru-RU" sz="1100" b="1" dirty="0">
                <a:solidFill>
                  <a:srgbClr val="002060"/>
                </a:solidFill>
              </a:rPr>
              <a:t>издательской деятельности, организация производства учебных материалов, теле- и кинопрограмм по своей тематике</a:t>
            </a: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 smtClean="0">
                <a:solidFill>
                  <a:srgbClr val="002060"/>
                </a:solidFill>
              </a:rPr>
              <a:t>участие </a:t>
            </a:r>
            <a:r>
              <a:rPr lang="ru-RU" sz="1100" b="1" dirty="0">
                <a:solidFill>
                  <a:srgbClr val="002060"/>
                </a:solidFill>
              </a:rPr>
              <a:t>в проведении научных исследований, организации практического внедрения их </a:t>
            </a:r>
            <a:r>
              <a:rPr lang="ru-RU" sz="1100" b="1" dirty="0" smtClean="0">
                <a:solidFill>
                  <a:srgbClr val="002060"/>
                </a:solidFill>
              </a:rPr>
              <a:t>результатов</a:t>
            </a:r>
            <a:endParaRPr lang="ru-RU" sz="1100" b="1" dirty="0">
              <a:solidFill>
                <a:srgbClr val="002060"/>
              </a:solidFill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>
                <a:solidFill>
                  <a:srgbClr val="002060"/>
                </a:solidFill>
              </a:rPr>
              <a:t>участие в конкурсах научных, образовательных, социальных проектов в рамках международных, федеральных и областных </a:t>
            </a:r>
            <a:r>
              <a:rPr lang="ru-RU" sz="1100" b="1" dirty="0" smtClean="0">
                <a:solidFill>
                  <a:srgbClr val="002060"/>
                </a:solidFill>
              </a:rPr>
              <a:t>программ</a:t>
            </a:r>
            <a:endParaRPr lang="ru-RU" sz="1100" b="1" dirty="0">
              <a:solidFill>
                <a:srgbClr val="002060"/>
              </a:solidFill>
            </a:endParaRPr>
          </a:p>
          <a:p>
            <a:pPr marL="171450" lvl="0" indent="-1714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 sz="1100" b="1" dirty="0">
                <a:solidFill>
                  <a:srgbClr val="002060"/>
                </a:solidFill>
              </a:rPr>
              <a:t>участие в экспертизе методических разработок, учебной литературы, инновационных проектов и программ в сфере </a:t>
            </a:r>
            <a:r>
              <a:rPr lang="ru-RU" sz="1100" b="1" dirty="0" smtClean="0">
                <a:solidFill>
                  <a:srgbClr val="002060"/>
                </a:solidFill>
              </a:rPr>
              <a:t>образования</a:t>
            </a:r>
            <a:endParaRPr lang="ru-RU" sz="1100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91679" y="278525"/>
            <a:ext cx="2132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Направления деятельности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24128" y="344071"/>
            <a:ext cx="2927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профессиональной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ассоциации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696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UP-logo"/>
          <p:cNvSpPr>
            <a:spLocks noChangeAspect="1" noChangeArrowheads="1"/>
          </p:cNvSpPr>
          <p:nvPr/>
        </p:nvSpPr>
        <p:spPr bwMode="auto">
          <a:xfrm>
            <a:off x="155575" y="-547688"/>
            <a:ext cx="13620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UP-logo"/>
          <p:cNvSpPr>
            <a:spLocks noChangeAspect="1" noChangeArrowheads="1"/>
          </p:cNvSpPr>
          <p:nvPr/>
        </p:nvSpPr>
        <p:spPr bwMode="auto">
          <a:xfrm>
            <a:off x="155575" y="-547688"/>
            <a:ext cx="13620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UP-logo"/>
          <p:cNvSpPr>
            <a:spLocks noChangeAspect="1" noChangeArrowheads="1"/>
          </p:cNvSpPr>
          <p:nvPr/>
        </p:nvSpPr>
        <p:spPr bwMode="auto">
          <a:xfrm>
            <a:off x="155575" y="-547688"/>
            <a:ext cx="13620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 descr="C:\Users\semenova_ii\Desktop\UP-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485" y="260648"/>
            <a:ext cx="1160043" cy="97192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396528" y="332656"/>
            <a:ext cx="7567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b="1" dirty="0">
                <a:solidFill>
                  <a:srgbClr val="C00000"/>
                </a:solidFill>
              </a:rPr>
              <a:t>Оценка результатов участия педагогов в  деятельности </a:t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 профессиональных ассоциаций в экспертном заключении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75374" y="1700808"/>
            <a:ext cx="8808913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На основании вышеуказанных направлений деятельности </a:t>
            </a:r>
            <a:r>
              <a:rPr lang="ru-RU" b="1" i="1" dirty="0">
                <a:solidFill>
                  <a:srgbClr val="002060"/>
                </a:solidFill>
              </a:rPr>
              <a:t>оценка результатов участия педагогов </a:t>
            </a:r>
            <a:r>
              <a:rPr lang="ru-RU" dirty="0">
                <a:solidFill>
                  <a:srgbClr val="002060"/>
                </a:solidFill>
              </a:rPr>
              <a:t>в профессиональной ассоциации </a:t>
            </a:r>
            <a:r>
              <a:rPr lang="ru-RU" b="1" i="1" dirty="0">
                <a:solidFill>
                  <a:srgbClr val="002060"/>
                </a:solidFill>
              </a:rPr>
              <a:t>«Учителя Подмосковья»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при проведении аттестации на квалификационные категории (первую/высшую) </a:t>
            </a:r>
            <a:r>
              <a:rPr lang="ru-RU" b="1" i="1" dirty="0">
                <a:solidFill>
                  <a:srgbClr val="002060"/>
                </a:solidFill>
              </a:rPr>
              <a:t>осуществляется по следующим показателям экспертного заключения</a:t>
            </a:r>
            <a:r>
              <a:rPr lang="ru-RU" b="1" i="1" dirty="0" smtClean="0">
                <a:solidFill>
                  <a:srgbClr val="002060"/>
                </a:solidFill>
              </a:rPr>
              <a:t>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2627784" y="3295178"/>
            <a:ext cx="5184576" cy="308615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95178"/>
            <a:ext cx="3600400" cy="1934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7774723"/>
              </p:ext>
            </p:extLst>
          </p:nvPr>
        </p:nvGraphicFramePr>
        <p:xfrm>
          <a:off x="179512" y="2348880"/>
          <a:ext cx="8784978" cy="2880321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62647"/>
                <a:gridCol w="3356971"/>
                <a:gridCol w="975386"/>
                <a:gridCol w="1063464"/>
                <a:gridCol w="1071946"/>
                <a:gridCol w="1071946"/>
                <a:gridCol w="982618"/>
              </a:tblGrid>
              <a:tr h="6862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№ </a:t>
                      </a:r>
                      <a:r>
                        <a:rPr lang="ru-RU" sz="1000" b="1" dirty="0" err="1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ru-RU" sz="1000" b="1" dirty="0" err="1" smtClean="0">
                          <a:solidFill>
                            <a:srgbClr val="002060"/>
                          </a:solidFill>
                          <a:latin typeface="Calibri"/>
                          <a:ea typeface="Calibri"/>
                          <a:cs typeface="Times New Roman"/>
                        </a:rPr>
                        <a:t>п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ru-RU" sz="1200" b="1" kern="1200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kumimoji="0" lang="ru-RU" sz="1200" b="1" kern="1200" dirty="0">
                        <a:solidFill>
                          <a:srgbClr val="002060"/>
                        </a:solidFill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10-30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30-50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50-70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70-100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411760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Участие 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в деятельности экспертных комиссий, апелляционных комиссий,  предметных комиссий, профессиональных ассоциаций, жюри профессиональных конкурсов, постоянно действующих семинаров   и др. </a:t>
                      </a:r>
                      <a:endParaRPr lang="ru-RU" sz="12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участвует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Уровень обр.орг.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Муницип.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Региональн</a:t>
                      </a: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. уровень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err="1" smtClean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Федеральн</a:t>
                      </a: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. уровень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49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 - 10б.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 - 30б.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комис/жюри/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ассоциация - 50б.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 - 80б.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549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комис/жюри - 20б.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 - 40б.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/жюри/ </a:t>
                      </a:r>
                      <a:r>
                        <a:rPr lang="ru-RU" sz="800" b="1" i="1" dirty="0" smtClean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ассоциация- 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60б.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ru-RU" sz="800" b="1" i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комис</a:t>
                      </a: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/жюри - 90б.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6842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 и более - 30б.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 и более - 50б.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 и более - 70б.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3  и более - 100б.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2540" marR="62540" marT="0" marB="0">
                    <a:lnL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959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</a:tbl>
          </a:graphicData>
        </a:graphic>
      </p:graphicFrame>
      <p:sp>
        <p:nvSpPr>
          <p:cNvPr id="5" name="Стрелка вниз 4"/>
          <p:cNvSpPr/>
          <p:nvPr/>
        </p:nvSpPr>
        <p:spPr>
          <a:xfrm rot="1800520">
            <a:off x="7645034" y="2516668"/>
            <a:ext cx="241816" cy="54750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1125" y="188640"/>
            <a:ext cx="1549050" cy="1459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467544" y="5301208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67644" y="2060848"/>
            <a:ext cx="2664296" cy="600164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100" b="1" dirty="0" smtClean="0">
                <a:solidFill>
                  <a:srgbClr val="002060"/>
                </a:solidFill>
                <a:latin typeface="Georgia" pitchFamily="18" charset="0"/>
              </a:rPr>
              <a:t>Участие </a:t>
            </a:r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в деятельности экспертных, предметных  комиссий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24128" y="2047799"/>
            <a:ext cx="2304256" cy="600164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1100" b="1" dirty="0" smtClean="0">
                <a:solidFill>
                  <a:srgbClr val="002060"/>
                </a:solidFill>
                <a:latin typeface="Georgia" pitchFamily="18" charset="0"/>
              </a:rPr>
              <a:t>Участие </a:t>
            </a:r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в деятельности жюри олимпиад, конкурсов и т.д.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76156" y="3220839"/>
            <a:ext cx="1800200" cy="1015663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200" dirty="0" smtClean="0">
                <a:solidFill>
                  <a:srgbClr val="002060"/>
                </a:solidFill>
                <a:latin typeface="Georgia" pitchFamily="18" charset="0"/>
              </a:rPr>
              <a:t>Член жюри регионального этапа Всероссийской олимпиады школьников </a:t>
            </a:r>
            <a:endParaRPr lang="ru-RU" sz="1200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3568" y="3212976"/>
            <a:ext cx="3888432" cy="1107996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</a:pPr>
            <a:r>
              <a:rPr lang="ru-RU" sz="1100" dirty="0" smtClean="0">
                <a:solidFill>
                  <a:srgbClr val="002060"/>
                </a:solidFill>
                <a:latin typeface="Georgia" pitchFamily="18" charset="0"/>
              </a:rPr>
              <a:t>Экспертиза качества образовательных программ;</a:t>
            </a:r>
          </a:p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sz="1100" b="1" dirty="0" smtClean="0">
                <a:solidFill>
                  <a:srgbClr val="002060"/>
                </a:solidFill>
                <a:latin typeface="Georgia" pitchFamily="18" charset="0"/>
              </a:rPr>
              <a:t>или</a:t>
            </a:r>
          </a:p>
          <a:p>
            <a:pPr>
              <a:buFont typeface="Wingdings" pitchFamily="2" charset="2"/>
              <a:buChar char="v"/>
            </a:pPr>
            <a:r>
              <a:rPr lang="ru-RU" sz="1100" dirty="0" smtClean="0">
                <a:solidFill>
                  <a:srgbClr val="002060"/>
                </a:solidFill>
                <a:latin typeface="Georgia" pitchFamily="18" charset="0"/>
              </a:rPr>
              <a:t>на получение премии Губернатора Московской области «Лучший по профессии», «Лучший учитель-предметник и лучший учитель начальных классов» и т.д</a:t>
            </a:r>
            <a:r>
              <a:rPr lang="ru-RU" sz="110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55976" y="278092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Пример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7544" y="188640"/>
            <a:ext cx="8208912" cy="830997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sz="1600" b="1" dirty="0" smtClean="0">
                <a:solidFill>
                  <a:srgbClr val="C00000"/>
                </a:solidFill>
              </a:rPr>
            </a:br>
            <a:r>
              <a:rPr lang="ru-RU" sz="1600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sz="1600" b="1" dirty="0"/>
          </a:p>
        </p:txBody>
      </p:sp>
      <p:sp>
        <p:nvSpPr>
          <p:cNvPr id="29" name="Стрелка вниз 28"/>
          <p:cNvSpPr/>
          <p:nvPr/>
        </p:nvSpPr>
        <p:spPr>
          <a:xfrm>
            <a:off x="2699792" y="1684885"/>
            <a:ext cx="251802" cy="25618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6750355" y="1672945"/>
            <a:ext cx="251802" cy="25618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3131840" y="4509120"/>
            <a:ext cx="331236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0333350"/>
              </p:ext>
            </p:extLst>
          </p:nvPr>
        </p:nvGraphicFramePr>
        <p:xfrm>
          <a:off x="179512" y="2492895"/>
          <a:ext cx="8784976" cy="2736304"/>
        </p:xfrm>
        <a:graphic>
          <a:graphicData uri="http://schemas.openxmlformats.org/drawingml/2006/table">
            <a:tbl>
              <a:tblPr/>
              <a:tblGrid>
                <a:gridCol w="576064"/>
                <a:gridCol w="3090674"/>
                <a:gridCol w="1658857"/>
                <a:gridCol w="914390"/>
                <a:gridCol w="744467"/>
                <a:gridCol w="528028"/>
                <a:gridCol w="1272496"/>
              </a:tblGrid>
              <a:tr h="26930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Количество баллов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5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(баллы не суммируются)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85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10-100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110-200</a:t>
                      </a:r>
                      <a:endParaRPr lang="ru-RU" sz="100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6949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Разработка программно-методического сопровождения образовательного процесса</a:t>
                      </a:r>
                      <a:endParaRPr lang="ru-RU" sz="12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</a:b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разрабатывает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Разрабатывает  периодически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solidFill>
                            <a:srgbClr val="002060"/>
                          </a:solidFill>
                          <a:latin typeface="Georgia" pitchFamily="18" charset="0"/>
                          <a:ea typeface="Times New Roman"/>
                          <a:cs typeface="Times New Roman"/>
                        </a:rPr>
                        <a:t>Разрабатывает  систематически</a:t>
                      </a:r>
                      <a:endParaRPr lang="ru-RU" sz="1000" dirty="0">
                        <a:solidFill>
                          <a:srgbClr val="002060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00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Times New Roman"/>
                      </a:endParaRPr>
                    </a:p>
                  </a:txBody>
                  <a:tcPr marL="63684" marR="636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 marL="63684" marR="636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373"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684" marR="6368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EEF3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4664"/>
            <a:ext cx="15843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188640"/>
            <a:ext cx="8784976" cy="830997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sz="1600" b="1" dirty="0" smtClean="0">
                <a:solidFill>
                  <a:srgbClr val="C00000"/>
                </a:solidFill>
              </a:rPr>
            </a:br>
            <a:r>
              <a:rPr lang="ru-RU" sz="1600" b="1" dirty="0" smtClean="0">
                <a:solidFill>
                  <a:srgbClr val="C00000"/>
                </a:solidFill>
              </a:rPr>
              <a:t> профессиональных ассоциаций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 по данному пункту экспертного заключения</a:t>
            </a:r>
            <a:endParaRPr lang="ru-RU" sz="1600" b="1" dirty="0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1495500118"/>
              </p:ext>
            </p:extLst>
          </p:nvPr>
        </p:nvGraphicFramePr>
        <p:xfrm>
          <a:off x="395536" y="1700808"/>
          <a:ext cx="835292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7046" name="Picture 6" descr="&amp;Kcy;&amp;acy;&amp;rcy;&amp;tcy;&amp;icy;&amp;ncy;&amp;kcy;&amp;icy; &amp;pcy;&amp;ocy; &amp;zcy;&amp;acy;&amp;pcy;&amp;rcy;&amp;ocy;&amp;scy;&amp;ucy; &amp;kcy;&amp;acy;&amp;rcy;&amp;tcy;&amp;icy;&amp;ncy;&amp;kcy;&amp;icy; &amp;pcy;&amp;ocy;&amp;vcy;&amp;ycy;&amp;shcy;&amp;iecy;&amp;ncy;&amp;icy;&amp;yacy; &amp;kcy;&amp;vcy;&amp;acy;&amp;lcy;&amp;icy;&amp;fcy;&amp;icy;&amp;kcy;&amp;acy;&amp;tscy;&amp;icy;&amp;icy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2109824"/>
            <a:ext cx="2395076" cy="9361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TextBox 8"/>
          <p:cNvSpPr txBox="1"/>
          <p:nvPr/>
        </p:nvSpPr>
        <p:spPr>
          <a:xfrm>
            <a:off x="395536" y="5805264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200 б.</a:t>
            </a:r>
            <a:endParaRPr lang="ru-RU" sz="1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3076565"/>
              </p:ext>
            </p:extLst>
          </p:nvPr>
        </p:nvGraphicFramePr>
        <p:xfrm>
          <a:off x="179512" y="2564904"/>
          <a:ext cx="8810563" cy="21602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8071"/>
                <a:gridCol w="4000253"/>
                <a:gridCol w="1387413"/>
                <a:gridCol w="1387413"/>
                <a:gridCol w="1387413"/>
              </a:tblGrid>
              <a:tr h="236572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№ </a:t>
                      </a:r>
                      <a:b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</a:b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п/п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Показатели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Количество баллов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80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(баллы не суммируются)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80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0</a:t>
                      </a:r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10-100</a:t>
                      </a:r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110-200</a:t>
                      </a:r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74237">
                <a:tc rowSpan="2">
                  <a:txBody>
                    <a:bodyPr/>
                    <a:lstStyle/>
                    <a:p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8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Деятельность 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пед.работника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 в качестве классного </a:t>
                      </a:r>
                      <a:r>
                        <a:rPr lang="ru-RU" sz="1200" b="1" dirty="0" smtClean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руководителя*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Не </a:t>
                      </a:r>
                      <a:b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</a:b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ведется</a:t>
                      </a:r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Ведется эпизодически</a:t>
                      </a:r>
                      <a:endParaRPr lang="ru-RU" sz="1200" b="1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effectLst/>
                          <a:latin typeface="Georgia" pitchFamily="18" charset="0"/>
                        </a:rPr>
                        <a:t>Ведется системно, комплексно</a:t>
                      </a:r>
                      <a:endParaRPr lang="ru-RU" sz="1200" b="1" dirty="0">
                        <a:solidFill>
                          <a:srgbClr val="002060"/>
                        </a:solidFill>
                        <a:effectLst/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32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3952" y="260648"/>
            <a:ext cx="15843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3528" y="2204864"/>
            <a:ext cx="2736304" cy="769441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Проведение научно-практического лектория по психолого-педагогическому просвещению родителей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3528" y="5877272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200 б.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98352" y="2264241"/>
            <a:ext cx="2808312" cy="600164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Проведение общественных дискуссий по проблемам </a:t>
            </a:r>
            <a:r>
              <a:rPr lang="ru-RU" sz="1100" b="1" dirty="0" smtClean="0">
                <a:solidFill>
                  <a:srgbClr val="002060"/>
                </a:solidFill>
                <a:latin typeface="Georgia" pitchFamily="18" charset="0"/>
              </a:rPr>
              <a:t>обучения </a:t>
            </a:r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и воспитания детей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72200" y="2348880"/>
            <a:ext cx="2304256" cy="430887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1100" b="1" dirty="0">
                <a:solidFill>
                  <a:srgbClr val="002060"/>
                </a:solidFill>
                <a:latin typeface="Georgia" pitchFamily="18" charset="0"/>
              </a:rPr>
              <a:t>Проведение Фестивалей семейного творчества и др.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76256" y="4221088"/>
            <a:ext cx="1800200" cy="461665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1200" dirty="0" smtClean="0">
                <a:solidFill>
                  <a:srgbClr val="002060"/>
                </a:solidFill>
                <a:latin typeface="Georgia" pitchFamily="18" charset="0"/>
              </a:rPr>
              <a:t>Фестивали </a:t>
            </a:r>
            <a:r>
              <a:rPr lang="ru-RU" sz="1200" dirty="0">
                <a:solidFill>
                  <a:srgbClr val="002060"/>
                </a:solidFill>
                <a:latin typeface="Georgia" pitchFamily="18" charset="0"/>
              </a:rPr>
              <a:t>семейного </a:t>
            </a:r>
            <a:r>
              <a:rPr lang="ru-RU" sz="1200" dirty="0" smtClean="0">
                <a:solidFill>
                  <a:srgbClr val="002060"/>
                </a:solidFill>
                <a:latin typeface="Georgia" pitchFamily="18" charset="0"/>
              </a:rPr>
              <a:t>творчества и т.п.</a:t>
            </a:r>
            <a:endParaRPr lang="ru-RU" sz="1200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99792" y="4149080"/>
            <a:ext cx="3888432" cy="646331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ru-RU" sz="1200" dirty="0" err="1" smtClean="0">
                <a:solidFill>
                  <a:srgbClr val="002060"/>
                </a:solidFill>
                <a:latin typeface="Georgia" pitchFamily="18" charset="0"/>
              </a:rPr>
              <a:t>По</a:t>
            </a:r>
            <a:r>
              <a:rPr lang="ru-RU" sz="1200" dirty="0" err="1">
                <a:solidFill>
                  <a:srgbClr val="002060"/>
                </a:solidFill>
                <a:latin typeface="Georgia" pitchFamily="18" charset="0"/>
              </a:rPr>
              <a:t>диумная</a:t>
            </a:r>
            <a:r>
              <a:rPr lang="ru-RU" sz="1200" dirty="0">
                <a:solidFill>
                  <a:srgbClr val="002060"/>
                </a:solidFill>
                <a:latin typeface="Georgia" pitchFamily="18" charset="0"/>
              </a:rPr>
              <a:t> дискуссия «Роль родителя в образовательном процессе современного ДОО» (с участием родительской общественности)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23528" y="4077072"/>
            <a:ext cx="2160240" cy="830997"/>
          </a:xfrm>
          <a:prstGeom prst="rect">
            <a:avLst/>
          </a:prstGeom>
          <a:ln w="127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latin typeface="Georgia" pitchFamily="18" charset="0"/>
              </a:rPr>
              <a:t>Л</a:t>
            </a:r>
            <a:r>
              <a:rPr lang="ru-RU" sz="1200" dirty="0" smtClean="0">
                <a:solidFill>
                  <a:srgbClr val="002060"/>
                </a:solidFill>
                <a:latin typeface="Georgia" pitchFamily="18" charset="0"/>
              </a:rPr>
              <a:t>екторий  </a:t>
            </a:r>
            <a:r>
              <a:rPr lang="ru-RU" sz="1200" dirty="0">
                <a:solidFill>
                  <a:srgbClr val="002060"/>
                </a:solidFill>
                <a:latin typeface="Georgia" pitchFamily="18" charset="0"/>
              </a:rPr>
              <a:t>по теме «Психологические особенности детей подросткового возраста</a:t>
            </a:r>
            <a:r>
              <a:rPr lang="ru-RU" sz="1200" dirty="0" smtClean="0">
                <a:solidFill>
                  <a:srgbClr val="002060"/>
                </a:solidFill>
                <a:latin typeface="Georgia" pitchFamily="18" charset="0"/>
              </a:rPr>
              <a:t>»</a:t>
            </a:r>
            <a:endParaRPr lang="ru-RU" sz="1200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39952" y="350100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C00000"/>
                </a:solidFill>
              </a:rPr>
              <a:t>Пример</a:t>
            </a:r>
            <a:endParaRPr lang="ru-RU" sz="1400" b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512" y="188640"/>
            <a:ext cx="8784976" cy="830997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sz="1600" b="1" dirty="0" smtClean="0">
                <a:solidFill>
                  <a:srgbClr val="C00000"/>
                </a:solidFill>
              </a:rPr>
            </a:br>
            <a:r>
              <a:rPr lang="ru-RU" sz="1600" b="1" dirty="0" smtClean="0">
                <a:solidFill>
                  <a:srgbClr val="C00000"/>
                </a:solidFill>
              </a:rPr>
              <a:t> профессиональных ассоциаций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</a:rPr>
              <a:t> по данному пункту экспертного заключения</a:t>
            </a:r>
            <a:endParaRPr lang="ru-RU" sz="1600" b="1" dirty="0"/>
          </a:p>
        </p:txBody>
      </p:sp>
      <p:sp>
        <p:nvSpPr>
          <p:cNvPr id="29" name="Стрелка вниз 28"/>
          <p:cNvSpPr/>
          <p:nvPr/>
        </p:nvSpPr>
        <p:spPr>
          <a:xfrm>
            <a:off x="4499992" y="1700808"/>
            <a:ext cx="251802" cy="25618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7452320" y="1556792"/>
            <a:ext cx="251802" cy="25618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1547664" y="1772816"/>
            <a:ext cx="251802" cy="25618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3131840" y="5157192"/>
            <a:ext cx="3312368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5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528" y="2852936"/>
          <a:ext cx="8533457" cy="3104905"/>
        </p:xfrm>
        <a:graphic>
          <a:graphicData uri="http://schemas.openxmlformats.org/drawingml/2006/table">
            <a:tbl>
              <a:tblPr/>
              <a:tblGrid>
                <a:gridCol w="559571"/>
                <a:gridCol w="2980726"/>
                <a:gridCol w="880056"/>
                <a:gridCol w="880056"/>
                <a:gridCol w="1124002"/>
                <a:gridCol w="1124002"/>
                <a:gridCol w="985044"/>
              </a:tblGrid>
              <a:tr h="34779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2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2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баллов </a:t>
                      </a:r>
                      <a:r>
                        <a:rPr lang="ru-RU" sz="1000" b="1" i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баллы суммируются)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91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10-30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30-50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50-70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70-100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785693">
                <a:tc rowSpan="6">
                  <a:txBody>
                    <a:bodyPr/>
                    <a:lstStyle/>
                    <a:p>
                      <a:endParaRPr lang="ru-RU" sz="1000" dirty="0">
                        <a:latin typeface="Calibri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Выступления на научно-практических конференциях, педагогических чтениях,  семинарах,  методических объединениях (за исключением вопросов организационного характера)  и др.</a:t>
                      </a: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1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 i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Подтвержд</a:t>
                      </a:r>
                      <a:r>
                        <a:rPr lang="ru-RU" sz="10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документы:   сертификаты, программы конференций, семинаров и др.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</a:t>
                      </a:r>
                      <a:b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участвует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Уровень обр.орг.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Муницип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Региональн. уровень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Федеральн</a:t>
                      </a: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и </a:t>
                      </a: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междунар</a:t>
                      </a: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 dirty="0" err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ур</a:t>
                      </a:r>
                      <a:r>
                        <a:rPr lang="ru-RU" sz="1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4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1000" b="1">
                          <a:solidFill>
                            <a:srgbClr val="00206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1-2 выст- 10б.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1-2 выст- 30б.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выст. - 50б.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выст. - 70б.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2904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3-7 выст- 20б.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3-7 выст-  40б.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выст. - 60б.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выст. - 80б.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4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и более - 30б.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 и более - 50б.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и более - 70б.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выст.- 90б.</a:t>
                      </a:r>
                      <a:endParaRPr lang="ru-RU" sz="100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  <a:tr h="451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и более –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ru-RU" sz="900" b="1" i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100б</a:t>
                      </a:r>
                      <a:endParaRPr lang="ru-RU" sz="1000" dirty="0">
                        <a:solidFill>
                          <a:srgbClr val="00206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7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0" dirty="0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 marL="65412" marR="65412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</a:tr>
            </a:tbl>
          </a:graphicData>
        </a:graphic>
      </p:graphicFrame>
      <p:sp>
        <p:nvSpPr>
          <p:cNvPr id="2" name="Стрелка вниз 1"/>
          <p:cNvSpPr/>
          <p:nvPr/>
        </p:nvSpPr>
        <p:spPr>
          <a:xfrm rot="2320881">
            <a:off x="7732163" y="2950526"/>
            <a:ext cx="267359" cy="5284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1125" y="404664"/>
            <a:ext cx="1549050" cy="1459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9512" y="764704"/>
            <a:ext cx="8784976" cy="923330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Оценка результатов участия педагогов в деятельности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профессиональных ассоциаций по данному пункту экспертного заключения</a:t>
            </a:r>
            <a:endParaRPr lang="ru-RU" b="1" dirty="0"/>
          </a:p>
        </p:txBody>
      </p:sp>
      <p:sp>
        <p:nvSpPr>
          <p:cNvPr id="16" name="Выноска со стрелками влево/вправо 15"/>
          <p:cNvSpPr/>
          <p:nvPr/>
        </p:nvSpPr>
        <p:spPr>
          <a:xfrm>
            <a:off x="2699792" y="3284984"/>
            <a:ext cx="3816424" cy="2304256"/>
          </a:xfrm>
          <a:prstGeom prst="leftRightArrow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подготовка 16"/>
          <p:cNvSpPr/>
          <p:nvPr/>
        </p:nvSpPr>
        <p:spPr>
          <a:xfrm>
            <a:off x="6660232" y="3212976"/>
            <a:ext cx="2088232" cy="2304256"/>
          </a:xfrm>
          <a:prstGeom prst="flowChartPreparation">
            <a:avLst/>
          </a:prstGeom>
          <a:solidFill>
            <a:srgbClr val="E3CE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/>
            <a:endParaRPr lang="ru-RU" sz="95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lvl="1" algn="ctr"/>
            <a:r>
              <a:rPr lang="ru-RU" sz="950" b="1" dirty="0" smtClean="0">
                <a:solidFill>
                  <a:schemeClr val="tx2">
                    <a:lumMod val="75000"/>
                  </a:schemeClr>
                </a:solidFill>
              </a:rPr>
              <a:t>Международная научно-практическая конференция «Актуальные проблемы современного языкового образования: вопросы теории языка и методики обучения» и др.</a:t>
            </a:r>
          </a:p>
          <a:p>
            <a:pPr algn="ctr"/>
            <a:endParaRPr lang="ru-RU" sz="1000" dirty="0"/>
          </a:p>
        </p:txBody>
      </p:sp>
      <p:sp>
        <p:nvSpPr>
          <p:cNvPr id="18" name="Блок-схема: подготовка 17"/>
          <p:cNvSpPr/>
          <p:nvPr/>
        </p:nvSpPr>
        <p:spPr>
          <a:xfrm>
            <a:off x="395536" y="3284984"/>
            <a:ext cx="2160240" cy="2376264"/>
          </a:xfrm>
          <a:prstGeom prst="flowChartPreparation">
            <a:avLst/>
          </a:prstGeom>
          <a:solidFill>
            <a:srgbClr val="E3CE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/>
            <a:endParaRPr lang="ru-RU" sz="1100" b="1" dirty="0" smtClean="0"/>
          </a:p>
          <a:p>
            <a:pPr marL="0" lvl="1" algn="ctr"/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</a:rPr>
              <a:t>Региональная научно-практическая конференция «Актуальные проблемы методики преподавания биологии, химии и экологии в школе и в вузе»</a:t>
            </a:r>
          </a:p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779912" y="3861048"/>
            <a:ext cx="180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Участие </a:t>
            </a:r>
          </a:p>
          <a:p>
            <a:pPr 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научно-практических конференциях</a:t>
            </a:r>
            <a:endParaRPr lang="ru-RU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179512" y="2564904"/>
          <a:ext cx="8784976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499992" y="3356992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400" dirty="0"/>
          </a:p>
        </p:txBody>
      </p:sp>
      <p:pic>
        <p:nvPicPr>
          <p:cNvPr id="12" name="Рисунок 11" descr="&amp;Kcy;&amp;acy;&amp;rcy;&amp;tcy;&amp;icy;&amp;ncy;&amp;kcy;&amp;icy; &amp;pcy;&amp;ocy; &amp;zcy;&amp;acy;&amp;pcy;&amp;rcy;&amp;ocy;&amp;scy;&amp;ucy; &amp;kcy;&amp;acy;&amp;rcy;&amp;tcy;&amp;icy;&amp;ncy;&amp;kcy;&amp;icy;  &amp;pcy;&amp;rcy;&amp;ocy;&amp;fcy;&amp;iecy;&amp;scy;&amp;scy;&amp;icy;&amp;ocy;&amp;ncy;&amp;acy;&amp;lcy;&amp;softcy;&amp;ncy;&amp;ycy;&amp;iecy; &amp;scy;&amp;ocy;&amp;ocy;&amp;bcy;&amp;shchcy;&amp;iecy;&amp;scy;&amp;tcy;&amp;vcy;&amp;acy;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3946376" cy="2014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&amp;Pcy;&amp;ocy;&amp;khcy;&amp;ocy;&amp;zhcy;&amp;iecy;&amp;iecy; &amp;icy;&amp;zcy;&amp;ocy;&amp;bcy;&amp;rcy;&amp;acy;&amp;zhcy;&amp;iecy;&amp;ncy;&amp;icy;&amp;iecy;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902" y="268038"/>
            <a:ext cx="2664296" cy="1630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17399642"/>
              </p:ext>
            </p:extLst>
          </p:nvPr>
        </p:nvGraphicFramePr>
        <p:xfrm>
          <a:off x="179512" y="2636912"/>
          <a:ext cx="8784976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8914" name="AutoShape 2" descr="https://cs3.livemaster.ru/zhurnalfoto/7/5/1/160713153856751dbdd3709540366d28dc2c95f447ea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8915" name="Picture 3" descr="C:\Users\semenova_ii\Desktop\_ВЕБИНАРЫ\160713153856751dbdd3709540366d28dc2c95f447ea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260648"/>
            <a:ext cx="2433057" cy="18183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916" name="Picture 4" descr="C:\Users\semenova_ii\Desktop\_ВЕБИНАРЫ\0bddbac481611eb838f0c49defe7ae84_cover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548680"/>
            <a:ext cx="2549815" cy="13420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323528" y="5949280"/>
            <a:ext cx="8208912" cy="276999"/>
          </a:xfrm>
          <a:prstGeom prst="rect">
            <a:avLst/>
          </a:prstGeom>
          <a:solidFill>
            <a:schemeClr val="bg2"/>
          </a:solidFill>
          <a:ln w="127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Максимальное количество баллов составляет – 70 б.</a:t>
            </a:r>
            <a:endParaRPr lang="ru-RU" sz="1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4881</TotalTime>
  <Words>946</Words>
  <Application>Microsoft Office PowerPoint</Application>
  <PresentationFormat>Экран (4:3)</PresentationFormat>
  <Paragraphs>166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Официальная</vt:lpstr>
      <vt:lpstr>Специальное оформление2</vt:lpstr>
      <vt:lpstr>Вебинар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оценки профессиональной деятельности педагога-психолога</dc:title>
  <dc:creator>--</dc:creator>
  <cp:lastModifiedBy>Белоус АЕЕ</cp:lastModifiedBy>
  <cp:revision>867</cp:revision>
  <dcterms:created xsi:type="dcterms:W3CDTF">2013-03-08T10:39:18Z</dcterms:created>
  <dcterms:modified xsi:type="dcterms:W3CDTF">2017-06-27T09:53:20Z</dcterms:modified>
</cp:coreProperties>
</file>